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0" r:id="rId8"/>
    <p:sldId id="261" r:id="rId9"/>
  </p:sldIdLst>
  <p:sldSz cx="7200900" cy="1260157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A0"/>
    <a:srgbClr val="75DBFF"/>
    <a:srgbClr val="F74B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73" autoAdjust="0"/>
    <p:restoredTop sz="94660"/>
  </p:normalViewPr>
  <p:slideViewPr>
    <p:cSldViewPr>
      <p:cViewPr>
        <p:scale>
          <a:sx n="130" d="100"/>
          <a:sy n="130" d="100"/>
        </p:scale>
        <p:origin x="-1236" y="6174"/>
      </p:cViewPr>
      <p:guideLst>
        <p:guide orient="horz" pos="3969"/>
        <p:guide pos="22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70" y="3914658"/>
            <a:ext cx="6120765" cy="2701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0135" y="7140893"/>
            <a:ext cx="5040630" cy="322040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95CF-9DE2-4B2A-BE4A-87F40DB41141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8019-EA67-46F7-9990-20D0B51623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601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95CF-9DE2-4B2A-BE4A-87F40DB41141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8019-EA67-46F7-9990-20D0B51623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196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20654" y="504649"/>
            <a:ext cx="1620203" cy="107521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0047" y="504649"/>
            <a:ext cx="4740593" cy="107521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95CF-9DE2-4B2A-BE4A-87F40DB41141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8019-EA67-46F7-9990-20D0B51623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44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95CF-9DE2-4B2A-BE4A-87F40DB41141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8019-EA67-46F7-9990-20D0B51623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502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823" y="8097680"/>
            <a:ext cx="6120765" cy="25028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823" y="5341087"/>
            <a:ext cx="6120765" cy="275659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95CF-9DE2-4B2A-BE4A-87F40DB41141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8019-EA67-46F7-9990-20D0B51623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989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45" y="2940369"/>
            <a:ext cx="3180398" cy="83164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60457" y="2940369"/>
            <a:ext cx="3180398" cy="83164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95CF-9DE2-4B2A-BE4A-87F40DB41141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8019-EA67-46F7-9990-20D0B51623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084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45" y="2820772"/>
            <a:ext cx="3181648" cy="11755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0045" y="3996333"/>
            <a:ext cx="3181648" cy="72604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57957" y="2820772"/>
            <a:ext cx="3182898" cy="11755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57957" y="3996333"/>
            <a:ext cx="3182898" cy="72604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95CF-9DE2-4B2A-BE4A-87F40DB41141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8019-EA67-46F7-9990-20D0B51623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546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95CF-9DE2-4B2A-BE4A-87F40DB41141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8019-EA67-46F7-9990-20D0B51623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688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95CF-9DE2-4B2A-BE4A-87F40DB41141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8019-EA67-46F7-9990-20D0B51623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35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6" y="501730"/>
            <a:ext cx="2369046" cy="21352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5354" y="501732"/>
            <a:ext cx="4025503" cy="107550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0046" y="2636997"/>
            <a:ext cx="2369046" cy="861982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95CF-9DE2-4B2A-BE4A-87F40DB41141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8019-EA67-46F7-9990-20D0B51623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524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427" y="8821104"/>
            <a:ext cx="4320540" cy="104138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11427" y="1125975"/>
            <a:ext cx="4320540" cy="75609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11427" y="9862485"/>
            <a:ext cx="4320540" cy="14789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95CF-9DE2-4B2A-BE4A-87F40DB41141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8019-EA67-46F7-9990-20D0B51623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272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45" y="504648"/>
            <a:ext cx="6480810" cy="2100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45" y="2940369"/>
            <a:ext cx="6480810" cy="8316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045" y="11679794"/>
            <a:ext cx="1680210" cy="6709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595CF-9DE2-4B2A-BE4A-87F40DB41141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60310" y="11679794"/>
            <a:ext cx="2280285" cy="6709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0645" y="11679794"/>
            <a:ext cx="1680210" cy="6709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B8019-EA67-46F7-9990-20D0B51623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403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isge.pos.support@isbank.g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04110" y="2268340"/>
            <a:ext cx="4999037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064" y="11773396"/>
            <a:ext cx="1939745" cy="647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016" y="11839457"/>
            <a:ext cx="1683746" cy="541326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589335" y="11816902"/>
            <a:ext cx="0" cy="586436"/>
          </a:xfrm>
          <a:prstGeom prst="line">
            <a:avLst/>
          </a:prstGeom>
          <a:ln w="28575">
            <a:solidFill>
              <a:srgbClr val="153F89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048422" y="8773963"/>
            <a:ext cx="31080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33A0"/>
                </a:solidFill>
              </a:rPr>
              <a:t>POS</a:t>
            </a:r>
            <a:r>
              <a:rPr lang="tr-TR" sz="2800" b="1" dirty="0" smtClean="0">
                <a:solidFill>
                  <a:srgbClr val="0033A0"/>
                </a:solidFill>
              </a:rPr>
              <a:t> </a:t>
            </a:r>
            <a:r>
              <a:rPr lang="ka-GE" sz="2800" b="1" dirty="0" smtClean="0">
                <a:solidFill>
                  <a:srgbClr val="0033A0"/>
                </a:solidFill>
              </a:rPr>
              <a:t>ტერმინალის გამოყენების </a:t>
            </a:r>
            <a:r>
              <a:rPr lang="ka-GE" sz="2800" b="1" dirty="0" smtClean="0">
                <a:solidFill>
                  <a:srgbClr val="0033A0"/>
                </a:solidFill>
              </a:rPr>
              <a:t>ინსტრუქცია</a:t>
            </a:r>
            <a:endParaRPr lang="en-GB" sz="2800" b="1" dirty="0">
              <a:solidFill>
                <a:srgbClr val="0033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43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6000"/>
                    </a14:imgEffect>
                    <a14:imgEffect>
                      <a14:saturation sat="1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694" r="-1694"/>
          <a:stretch/>
        </p:blipFill>
        <p:spPr>
          <a:xfrm>
            <a:off x="1677938" y="3091824"/>
            <a:ext cx="3908276" cy="61206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1">
                <a:alpha val="0"/>
              </a:schemeClr>
            </a:solidFill>
          </a:ln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468139"/>
            <a:ext cx="6480810" cy="2123731"/>
          </a:xfrm>
        </p:spPr>
        <p:txBody>
          <a:bodyPr>
            <a:normAutofit fontScale="90000"/>
          </a:bodyPr>
          <a:lstStyle/>
          <a:p>
            <a:r>
              <a:rPr lang="ka-GE" sz="2800" b="1" dirty="0" smtClean="0">
                <a:solidFill>
                  <a:srgbClr val="0033A0"/>
                </a:solidFill>
              </a:rPr>
              <a:t>პოს ტერმინალის </a:t>
            </a:r>
            <a:r>
              <a:rPr lang="en-US" sz="2800" b="1" dirty="0" smtClean="0">
                <a:solidFill>
                  <a:srgbClr val="0033A0"/>
                </a:solidFill>
              </a:rPr>
              <a:t>VER</a:t>
            </a:r>
            <a:r>
              <a:rPr lang="tr-TR" sz="2800" b="1" dirty="0" smtClean="0">
                <a:solidFill>
                  <a:srgbClr val="0033A0"/>
                </a:solidFill>
              </a:rPr>
              <a:t>I</a:t>
            </a:r>
            <a:r>
              <a:rPr lang="en-US" sz="2800" b="1" dirty="0" smtClean="0">
                <a:solidFill>
                  <a:srgbClr val="0033A0"/>
                </a:solidFill>
              </a:rPr>
              <a:t>FONE </a:t>
            </a:r>
            <a:r>
              <a:rPr lang="en-US" sz="2800" b="1" dirty="0">
                <a:solidFill>
                  <a:srgbClr val="0033A0"/>
                </a:solidFill>
              </a:rPr>
              <a:t>VX 675 </a:t>
            </a:r>
            <a:r>
              <a:rPr lang="ka-GE" sz="2800" b="1" dirty="0" smtClean="0">
                <a:solidFill>
                  <a:srgbClr val="0033A0"/>
                </a:solidFill>
              </a:rPr>
              <a:t>გამოყენების ინსტრუქცია</a:t>
            </a:r>
            <a:r>
              <a:rPr lang="en-GB" sz="2800" dirty="0"/>
              <a:t/>
            </a:r>
            <a:br>
              <a:rPr lang="en-GB" sz="2800" dirty="0"/>
            </a:br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ka-GE" sz="2800" b="1" dirty="0">
                <a:solidFill>
                  <a:srgbClr val="0033A0"/>
                </a:solidFill>
              </a:rPr>
              <a:t>ტერმინალის ინტერფეისი</a:t>
            </a:r>
            <a:endParaRPr lang="en-US" sz="2800" b="1" dirty="0">
              <a:solidFill>
                <a:srgbClr val="0033A0"/>
              </a:solidFill>
            </a:endParaRPr>
          </a:p>
        </p:txBody>
      </p:sp>
      <p:sp>
        <p:nvSpPr>
          <p:cNvPr id="18" name="Line Callout 1 (Accent Bar) 17"/>
          <p:cNvSpPr/>
          <p:nvPr/>
        </p:nvSpPr>
        <p:spPr>
          <a:xfrm>
            <a:off x="5400650" y="3302298"/>
            <a:ext cx="1512168" cy="276999"/>
          </a:xfrm>
          <a:prstGeom prst="accentCallout1">
            <a:avLst>
              <a:gd name="adj1" fmla="val 47305"/>
              <a:gd name="adj2" fmla="val -8333"/>
              <a:gd name="adj3" fmla="val 80248"/>
              <a:gd name="adj4" fmla="val -120959"/>
            </a:avLst>
          </a:prstGeom>
          <a:noFill/>
          <a:ln w="19050">
            <a:solidFill>
              <a:srgbClr val="00B0F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ka-GE" sz="1200" b="1" dirty="0" smtClean="0">
                <a:ln w="0">
                  <a:noFill/>
                </a:ln>
                <a:solidFill>
                  <a:srgbClr val="0033A0"/>
                </a:solidFill>
              </a:rPr>
              <a:t>პრინტერის უჯრა</a:t>
            </a:r>
            <a:endParaRPr lang="en-GB" sz="1600" dirty="0">
              <a:ln w="0">
                <a:noFill/>
              </a:ln>
            </a:endParaRPr>
          </a:p>
        </p:txBody>
      </p:sp>
      <p:sp>
        <p:nvSpPr>
          <p:cNvPr id="19" name="Line Callout 1 (Accent Bar) 18"/>
          <p:cNvSpPr/>
          <p:nvPr/>
        </p:nvSpPr>
        <p:spPr>
          <a:xfrm>
            <a:off x="5400650" y="3827835"/>
            <a:ext cx="1512168" cy="461665"/>
          </a:xfrm>
          <a:prstGeom prst="accentCallout1">
            <a:avLst>
              <a:gd name="adj1" fmla="val 47305"/>
              <a:gd name="adj2" fmla="val -8333"/>
              <a:gd name="adj3" fmla="val 245303"/>
              <a:gd name="adj4" fmla="val -119615"/>
            </a:avLst>
          </a:prstGeom>
          <a:noFill/>
          <a:ln w="19050">
            <a:solidFill>
              <a:srgbClr val="00B0F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ka-GE" sz="1200" b="1" dirty="0" smtClean="0">
                <a:ln w="0">
                  <a:noFill/>
                </a:ln>
                <a:solidFill>
                  <a:srgbClr val="0033A0"/>
                </a:solidFill>
              </a:rPr>
              <a:t>ტერმინალის ეკრანი</a:t>
            </a:r>
            <a:endParaRPr lang="en-GB" sz="1600" dirty="0">
              <a:ln w="0">
                <a:noFill/>
              </a:ln>
            </a:endParaRPr>
          </a:p>
        </p:txBody>
      </p:sp>
      <p:sp>
        <p:nvSpPr>
          <p:cNvPr id="20" name="Line Callout 1 (Accent Bar) 19"/>
          <p:cNvSpPr/>
          <p:nvPr/>
        </p:nvSpPr>
        <p:spPr>
          <a:xfrm>
            <a:off x="5400650" y="5000288"/>
            <a:ext cx="1512168" cy="276999"/>
          </a:xfrm>
          <a:prstGeom prst="accentCallout1">
            <a:avLst>
              <a:gd name="adj1" fmla="val 47305"/>
              <a:gd name="adj2" fmla="val -8333"/>
              <a:gd name="adj3" fmla="val 456574"/>
              <a:gd name="adj4" fmla="val -122974"/>
            </a:avLst>
          </a:prstGeom>
          <a:noFill/>
          <a:ln w="19050">
            <a:solidFill>
              <a:srgbClr val="00B0F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ka-GE" sz="1200" b="1" dirty="0" smtClean="0">
                <a:ln w="0">
                  <a:noFill/>
                </a:ln>
                <a:solidFill>
                  <a:srgbClr val="0033A0"/>
                </a:solidFill>
              </a:rPr>
              <a:t>სისტემის მენიუ</a:t>
            </a:r>
            <a:endParaRPr lang="en-GB" sz="1600" dirty="0">
              <a:ln w="0">
                <a:noFill/>
              </a:ln>
            </a:endParaRPr>
          </a:p>
        </p:txBody>
      </p:sp>
      <p:sp>
        <p:nvSpPr>
          <p:cNvPr id="21" name="Line Callout 1 (Accent Bar) 20"/>
          <p:cNvSpPr/>
          <p:nvPr/>
        </p:nvSpPr>
        <p:spPr>
          <a:xfrm>
            <a:off x="5400650" y="5504344"/>
            <a:ext cx="1512168" cy="276999"/>
          </a:xfrm>
          <a:prstGeom prst="accentCallout1">
            <a:avLst>
              <a:gd name="adj1" fmla="val 47305"/>
              <a:gd name="adj2" fmla="val -8333"/>
              <a:gd name="adj3" fmla="val 360842"/>
              <a:gd name="adj4" fmla="val -108193"/>
            </a:avLst>
          </a:prstGeom>
          <a:noFill/>
          <a:ln w="19050">
            <a:solidFill>
              <a:srgbClr val="00B0F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ka-GE" sz="1200" b="1" dirty="0" smtClean="0">
                <a:ln w="0">
                  <a:noFill/>
                </a:ln>
                <a:solidFill>
                  <a:srgbClr val="0033A0"/>
                </a:solidFill>
              </a:rPr>
              <a:t>დაბრუნება</a:t>
            </a:r>
            <a:endParaRPr lang="en-GB" sz="1600" dirty="0">
              <a:ln w="0">
                <a:noFill/>
              </a:ln>
            </a:endParaRPr>
          </a:p>
        </p:txBody>
      </p:sp>
      <p:sp>
        <p:nvSpPr>
          <p:cNvPr id="22" name="Line Callout 1 (Accent Bar) 21"/>
          <p:cNvSpPr/>
          <p:nvPr/>
        </p:nvSpPr>
        <p:spPr>
          <a:xfrm>
            <a:off x="5400650" y="5803408"/>
            <a:ext cx="1512168" cy="830997"/>
          </a:xfrm>
          <a:prstGeom prst="accentCallout1">
            <a:avLst>
              <a:gd name="adj1" fmla="val 47305"/>
              <a:gd name="adj2" fmla="val -8333"/>
              <a:gd name="adj3" fmla="val 126465"/>
              <a:gd name="adj4" fmla="val -31598"/>
            </a:avLst>
          </a:prstGeom>
          <a:noFill/>
          <a:ln w="19050">
            <a:solidFill>
              <a:srgbClr val="00B0F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ka-GE" sz="1200" b="1" dirty="0" smtClean="0">
                <a:ln w="0">
                  <a:noFill/>
                </a:ln>
                <a:solidFill>
                  <a:srgbClr val="0033A0"/>
                </a:solidFill>
              </a:rPr>
              <a:t>მაგნიტური </a:t>
            </a:r>
            <a:r>
              <a:rPr lang="ka-GE" sz="1200" b="1" dirty="0" smtClean="0">
                <a:ln w="0">
                  <a:noFill/>
                </a:ln>
                <a:solidFill>
                  <a:srgbClr val="0033A0"/>
                </a:solidFill>
              </a:rPr>
              <a:t>ბარათების გასატარებელი ჭრილი</a:t>
            </a:r>
            <a:endParaRPr lang="en-GB" sz="1600" dirty="0">
              <a:ln w="0">
                <a:noFill/>
              </a:ln>
            </a:endParaRPr>
          </a:p>
        </p:txBody>
      </p:sp>
      <p:sp>
        <p:nvSpPr>
          <p:cNvPr id="23" name="Line Callout 1 (Accent Bar) 22"/>
          <p:cNvSpPr/>
          <p:nvPr/>
        </p:nvSpPr>
        <p:spPr>
          <a:xfrm>
            <a:off x="5400650" y="6855945"/>
            <a:ext cx="1512168" cy="276999"/>
          </a:xfrm>
          <a:prstGeom prst="accentCallout1">
            <a:avLst>
              <a:gd name="adj1" fmla="val 47305"/>
              <a:gd name="adj2" fmla="val -8333"/>
              <a:gd name="adj3" fmla="val 5293"/>
              <a:gd name="adj4" fmla="val -123647"/>
            </a:avLst>
          </a:prstGeom>
          <a:noFill/>
          <a:ln w="19050">
            <a:solidFill>
              <a:srgbClr val="00B0F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ka-GE" sz="1200" b="1" dirty="0" smtClean="0">
                <a:ln w="0">
                  <a:noFill/>
                </a:ln>
                <a:solidFill>
                  <a:srgbClr val="0033A0"/>
                </a:solidFill>
              </a:rPr>
              <a:t>დღის  ანგარიში</a:t>
            </a:r>
            <a:endParaRPr lang="en-GB" sz="1600" dirty="0">
              <a:ln w="0">
                <a:noFill/>
              </a:ln>
            </a:endParaRPr>
          </a:p>
        </p:txBody>
      </p:sp>
      <p:sp>
        <p:nvSpPr>
          <p:cNvPr id="24" name="Line Callout 1 (Accent Bar) 23"/>
          <p:cNvSpPr/>
          <p:nvPr/>
        </p:nvSpPr>
        <p:spPr>
          <a:xfrm>
            <a:off x="5400650" y="7576027"/>
            <a:ext cx="1512168" cy="276999"/>
          </a:xfrm>
          <a:prstGeom prst="accentCallout1">
            <a:avLst>
              <a:gd name="adj1" fmla="val 47305"/>
              <a:gd name="adj2" fmla="val -8333"/>
              <a:gd name="adj3" fmla="val 122968"/>
              <a:gd name="adj4" fmla="val -74600"/>
            </a:avLst>
          </a:prstGeom>
          <a:noFill/>
          <a:ln w="19050">
            <a:solidFill>
              <a:srgbClr val="00B0F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ka-GE" sz="1200" b="1" dirty="0" smtClean="0">
                <a:ln w="0">
                  <a:noFill/>
                </a:ln>
                <a:solidFill>
                  <a:srgbClr val="0033A0"/>
                </a:solidFill>
              </a:rPr>
              <a:t>სისტემის მენიუ</a:t>
            </a:r>
            <a:endParaRPr lang="en-GB" sz="1600" dirty="0">
              <a:ln w="0">
                <a:noFill/>
              </a:ln>
            </a:endParaRPr>
          </a:p>
        </p:txBody>
      </p:sp>
      <p:sp>
        <p:nvSpPr>
          <p:cNvPr id="25" name="Line Callout 1 (Accent Bar) 24"/>
          <p:cNvSpPr/>
          <p:nvPr/>
        </p:nvSpPr>
        <p:spPr>
          <a:xfrm>
            <a:off x="5400650" y="8024045"/>
            <a:ext cx="1512168" cy="461665"/>
          </a:xfrm>
          <a:prstGeom prst="accentCallout1">
            <a:avLst>
              <a:gd name="adj1" fmla="val 47305"/>
              <a:gd name="adj2" fmla="val -8333"/>
              <a:gd name="adj3" fmla="val 83355"/>
              <a:gd name="adj4" fmla="val -71912"/>
            </a:avLst>
          </a:prstGeom>
          <a:noFill/>
          <a:ln w="19050">
            <a:solidFill>
              <a:srgbClr val="00B0F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ka-GE" sz="1200" b="1" dirty="0" smtClean="0">
                <a:ln w="0">
                  <a:noFill/>
                </a:ln>
                <a:solidFill>
                  <a:srgbClr val="0033A0"/>
                </a:solidFill>
              </a:rPr>
              <a:t>დადასტურების</a:t>
            </a:r>
            <a:r>
              <a:rPr lang="ka-GE" sz="1200" b="1" dirty="0" smtClean="0">
                <a:ln w="0">
                  <a:noFill/>
                </a:ln>
                <a:solidFill>
                  <a:srgbClr val="0033A0"/>
                </a:solidFill>
              </a:rPr>
              <a:t> </a:t>
            </a:r>
            <a:r>
              <a:rPr lang="ka-GE" sz="1200" b="1" dirty="0" smtClean="0">
                <a:ln w="0">
                  <a:noFill/>
                </a:ln>
                <a:solidFill>
                  <a:srgbClr val="0033A0"/>
                </a:solidFill>
              </a:rPr>
              <a:t>ღილაკი</a:t>
            </a:r>
            <a:endParaRPr lang="en-GB" sz="1600" dirty="0">
              <a:ln w="0">
                <a:noFill/>
              </a:ln>
            </a:endParaRPr>
          </a:p>
        </p:txBody>
      </p:sp>
      <p:sp>
        <p:nvSpPr>
          <p:cNvPr id="26" name="Line Callout 1 (Accent Bar) 25"/>
          <p:cNvSpPr/>
          <p:nvPr/>
        </p:nvSpPr>
        <p:spPr>
          <a:xfrm>
            <a:off x="5174466" y="8688664"/>
            <a:ext cx="1512168" cy="677108"/>
          </a:xfrm>
          <a:prstGeom prst="accentCallout1">
            <a:avLst>
              <a:gd name="adj1" fmla="val 47305"/>
              <a:gd name="adj2" fmla="val -8333"/>
              <a:gd name="adj3" fmla="val 1507"/>
              <a:gd name="adj4" fmla="val -105170"/>
            </a:avLst>
          </a:prstGeom>
          <a:noFill/>
          <a:ln w="19050">
            <a:solidFill>
              <a:srgbClr val="00B0F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ka-GE" sz="1200" b="1" dirty="0" smtClean="0">
                <a:ln w="0">
                  <a:noFill/>
                </a:ln>
                <a:solidFill>
                  <a:srgbClr val="0033A0"/>
                </a:solidFill>
              </a:rPr>
              <a:t>ჩიპური ბარათების ჩასადები ჭრილი</a:t>
            </a:r>
            <a:endParaRPr lang="en-GB" sz="1200" b="1" dirty="0" smtClean="0">
              <a:ln w="0">
                <a:noFill/>
              </a:ln>
              <a:solidFill>
                <a:srgbClr val="0033A0"/>
              </a:solidFill>
            </a:endParaRPr>
          </a:p>
          <a:p>
            <a:endParaRPr lang="en-GB" sz="1400" dirty="0">
              <a:ln w="0">
                <a:noFill/>
              </a:ln>
            </a:endParaRPr>
          </a:p>
        </p:txBody>
      </p:sp>
      <p:sp>
        <p:nvSpPr>
          <p:cNvPr id="27" name="Line Callout 1 (Accent Bar) 26"/>
          <p:cNvSpPr/>
          <p:nvPr/>
        </p:nvSpPr>
        <p:spPr>
          <a:xfrm>
            <a:off x="530394" y="8950273"/>
            <a:ext cx="1512168" cy="677108"/>
          </a:xfrm>
          <a:prstGeom prst="accentCallout1">
            <a:avLst>
              <a:gd name="adj1" fmla="val 44586"/>
              <a:gd name="adj2" fmla="val 108911"/>
              <a:gd name="adj3" fmla="val -79466"/>
              <a:gd name="adj4" fmla="val 199194"/>
            </a:avLst>
          </a:prstGeom>
          <a:noFill/>
          <a:ln w="19050">
            <a:solidFill>
              <a:srgbClr val="00B0F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ka-GE" sz="1400" b="1" dirty="0" smtClean="0">
                <a:ln w="0">
                  <a:noFill/>
                </a:ln>
                <a:solidFill>
                  <a:srgbClr val="0033A0"/>
                </a:solidFill>
              </a:rPr>
              <a:t>„</a:t>
            </a:r>
            <a:r>
              <a:rPr lang="ka-GE" sz="1200" b="1" dirty="0" smtClean="0">
                <a:ln w="0">
                  <a:noFill/>
                </a:ln>
                <a:solidFill>
                  <a:srgbClr val="0033A0"/>
                </a:solidFill>
              </a:rPr>
              <a:t>უკან დაბრუნების ღილაკი“ ან დამატებითი ასლი</a:t>
            </a:r>
            <a:endParaRPr lang="en-GB" sz="1600" dirty="0">
              <a:ln w="0">
                <a:noFill/>
              </a:ln>
            </a:endParaRPr>
          </a:p>
        </p:txBody>
      </p:sp>
      <p:sp>
        <p:nvSpPr>
          <p:cNvPr id="28" name="Line Callout 1 (Accent Bar) 27"/>
          <p:cNvSpPr/>
          <p:nvPr/>
        </p:nvSpPr>
        <p:spPr>
          <a:xfrm>
            <a:off x="288082" y="8004299"/>
            <a:ext cx="1512168" cy="461665"/>
          </a:xfrm>
          <a:prstGeom prst="accentCallout1">
            <a:avLst>
              <a:gd name="adj1" fmla="val 34926"/>
              <a:gd name="adj2" fmla="val 108575"/>
              <a:gd name="adj3" fmla="val 95734"/>
              <a:gd name="adj4" fmla="val 163247"/>
            </a:avLst>
          </a:prstGeom>
          <a:noFill/>
          <a:ln w="19050">
            <a:solidFill>
              <a:srgbClr val="00B0F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lang="ka-GE" sz="1200" b="1" dirty="0" smtClean="0">
                <a:ln w="0">
                  <a:noFill/>
                </a:ln>
                <a:solidFill>
                  <a:srgbClr val="0033A0"/>
                </a:solidFill>
              </a:rPr>
              <a:t>გაუქმება ან უკან დაბრუნება</a:t>
            </a:r>
            <a:endParaRPr lang="en-GB" sz="1600" dirty="0">
              <a:ln w="0">
                <a:noFill/>
              </a:ln>
            </a:endParaRPr>
          </a:p>
        </p:txBody>
      </p:sp>
      <p:sp>
        <p:nvSpPr>
          <p:cNvPr id="29" name="Line Callout 1 (Accent Bar) 28"/>
          <p:cNvSpPr/>
          <p:nvPr/>
        </p:nvSpPr>
        <p:spPr>
          <a:xfrm>
            <a:off x="288082" y="7470841"/>
            <a:ext cx="1512168" cy="461665"/>
          </a:xfrm>
          <a:prstGeom prst="accentCallout1">
            <a:avLst>
              <a:gd name="adj1" fmla="val 34926"/>
              <a:gd name="adj2" fmla="val 108575"/>
              <a:gd name="adj3" fmla="val 132871"/>
              <a:gd name="adj4" fmla="val 161231"/>
            </a:avLst>
          </a:prstGeom>
          <a:noFill/>
          <a:ln w="19050">
            <a:solidFill>
              <a:srgbClr val="00B0F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lang="ka-GE" sz="1200" b="1" dirty="0" smtClean="0">
                <a:ln w="0">
                  <a:noFill/>
                </a:ln>
                <a:solidFill>
                  <a:srgbClr val="0033A0"/>
                </a:solidFill>
              </a:rPr>
              <a:t>იშბანკის პარამეტრები</a:t>
            </a:r>
            <a:endParaRPr lang="en-US" sz="1600" dirty="0">
              <a:ln w="0">
                <a:noFill/>
              </a:ln>
            </a:endParaRPr>
          </a:p>
        </p:txBody>
      </p:sp>
      <p:sp>
        <p:nvSpPr>
          <p:cNvPr id="30" name="Line Callout 1 (Accent Bar) 29"/>
          <p:cNvSpPr/>
          <p:nvPr/>
        </p:nvSpPr>
        <p:spPr>
          <a:xfrm>
            <a:off x="288082" y="7015933"/>
            <a:ext cx="1512168" cy="461665"/>
          </a:xfrm>
          <a:prstGeom prst="accentCallout1">
            <a:avLst>
              <a:gd name="adj1" fmla="val 34926"/>
              <a:gd name="adj2" fmla="val 108575"/>
              <a:gd name="adj3" fmla="val 140298"/>
              <a:gd name="adj4" fmla="val 190458"/>
            </a:avLst>
          </a:prstGeom>
          <a:noFill/>
          <a:ln w="19050">
            <a:solidFill>
              <a:srgbClr val="00B0F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lang="ka-GE" sz="1200" b="1" dirty="0" smtClean="0">
                <a:ln w="0">
                  <a:noFill/>
                </a:ln>
                <a:solidFill>
                  <a:srgbClr val="0033A0"/>
                </a:solidFill>
              </a:rPr>
              <a:t>ტერმინალის კლავიატურა</a:t>
            </a:r>
            <a:endParaRPr lang="en-US" sz="1600" dirty="0">
              <a:ln w="0">
                <a:noFill/>
              </a:ln>
            </a:endParaRPr>
          </a:p>
        </p:txBody>
      </p:sp>
      <p:sp>
        <p:nvSpPr>
          <p:cNvPr id="31" name="Line Callout 1 (Accent Bar) 30"/>
          <p:cNvSpPr/>
          <p:nvPr/>
        </p:nvSpPr>
        <p:spPr>
          <a:xfrm>
            <a:off x="288082" y="6564139"/>
            <a:ext cx="1512168" cy="461665"/>
          </a:xfrm>
          <a:prstGeom prst="accentCallout1">
            <a:avLst>
              <a:gd name="adj1" fmla="val 34926"/>
              <a:gd name="adj2" fmla="val 108575"/>
              <a:gd name="adj3" fmla="val -20630"/>
              <a:gd name="adj4" fmla="val 157704"/>
            </a:avLst>
          </a:prstGeom>
          <a:noFill/>
          <a:ln w="19050">
            <a:solidFill>
              <a:srgbClr val="00B0F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lang="ka-GE" sz="1200" b="1" dirty="0" smtClean="0">
                <a:ln w="0">
                  <a:noFill/>
                </a:ln>
                <a:solidFill>
                  <a:srgbClr val="0033A0"/>
                </a:solidFill>
              </a:rPr>
              <a:t> მოკლე ინფორმაცია</a:t>
            </a:r>
            <a:endParaRPr lang="en-US" sz="1600" dirty="0">
              <a:ln w="0">
                <a:noFill/>
              </a:ln>
            </a:endParaRPr>
          </a:p>
        </p:txBody>
      </p:sp>
      <p:sp>
        <p:nvSpPr>
          <p:cNvPr id="32" name="Line Callout 1 (Accent Bar) 31"/>
          <p:cNvSpPr/>
          <p:nvPr/>
        </p:nvSpPr>
        <p:spPr>
          <a:xfrm>
            <a:off x="288082" y="6044695"/>
            <a:ext cx="1512168" cy="492443"/>
          </a:xfrm>
          <a:prstGeom prst="accentCallout1">
            <a:avLst>
              <a:gd name="adj1" fmla="val 34926"/>
              <a:gd name="adj2" fmla="val 108575"/>
              <a:gd name="adj3" fmla="val 135347"/>
              <a:gd name="adj4" fmla="val 176349"/>
            </a:avLst>
          </a:prstGeom>
          <a:noFill/>
          <a:ln w="19050">
            <a:solidFill>
              <a:srgbClr val="00B0F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lang="en-GB" sz="1400" b="1" dirty="0" smtClean="0">
                <a:ln w="0">
                  <a:noFill/>
                </a:ln>
                <a:solidFill>
                  <a:srgbClr val="0033A0"/>
                </a:solidFill>
              </a:rPr>
              <a:t> </a:t>
            </a:r>
            <a:r>
              <a:rPr lang="ka-GE" sz="1200" b="1" dirty="0" smtClean="0">
                <a:ln w="0">
                  <a:noFill/>
                </a:ln>
                <a:solidFill>
                  <a:srgbClr val="0033A0"/>
                </a:solidFill>
              </a:rPr>
              <a:t>პოს ტერმინალის გადატვირთვა</a:t>
            </a:r>
            <a:endParaRPr lang="en-US" sz="1600" dirty="0">
              <a:ln w="0">
                <a:noFill/>
              </a:ln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0" y="12241017"/>
            <a:ext cx="7200900" cy="263603"/>
            <a:chOff x="0" y="12241017"/>
            <a:chExt cx="7200900" cy="263603"/>
          </a:xfrm>
        </p:grpSpPr>
        <p:sp>
          <p:nvSpPr>
            <p:cNvPr id="34" name="Rectangle 33"/>
            <p:cNvSpPr/>
            <p:nvPr/>
          </p:nvSpPr>
          <p:spPr>
            <a:xfrm>
              <a:off x="0" y="12241017"/>
              <a:ext cx="7200900" cy="252458"/>
            </a:xfrm>
            <a:prstGeom prst="rect">
              <a:avLst/>
            </a:prstGeom>
            <a:gradFill flip="none" rotWithShape="1">
              <a:gsLst>
                <a:gs pos="87667">
                  <a:schemeClr val="bg1"/>
                </a:gs>
                <a:gs pos="39000">
                  <a:srgbClr val="6786AF"/>
                </a:gs>
                <a:gs pos="75000">
                  <a:schemeClr val="accent1">
                    <a:tint val="23500"/>
                    <a:satMod val="160000"/>
                  </a:schemeClr>
                </a:gs>
                <a:gs pos="0">
                  <a:srgbClr val="60CAE4"/>
                </a:gs>
                <a:gs pos="28000">
                  <a:srgbClr val="003273"/>
                </a:gs>
                <a:gs pos="65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01" y="12261539"/>
              <a:ext cx="756084" cy="2430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868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2241017"/>
            <a:ext cx="7200900" cy="263603"/>
            <a:chOff x="0" y="12241017"/>
            <a:chExt cx="7200900" cy="263603"/>
          </a:xfrm>
        </p:grpSpPr>
        <p:sp>
          <p:nvSpPr>
            <p:cNvPr id="7" name="Rectangle 6"/>
            <p:cNvSpPr/>
            <p:nvPr/>
          </p:nvSpPr>
          <p:spPr>
            <a:xfrm>
              <a:off x="0" y="12241017"/>
              <a:ext cx="7200900" cy="252458"/>
            </a:xfrm>
            <a:prstGeom prst="rect">
              <a:avLst/>
            </a:prstGeom>
            <a:gradFill flip="none" rotWithShape="1">
              <a:gsLst>
                <a:gs pos="87667">
                  <a:schemeClr val="bg1"/>
                </a:gs>
                <a:gs pos="39000">
                  <a:srgbClr val="6786AF"/>
                </a:gs>
                <a:gs pos="75000">
                  <a:schemeClr val="accent1">
                    <a:tint val="23500"/>
                    <a:satMod val="160000"/>
                  </a:schemeClr>
                </a:gs>
                <a:gs pos="0">
                  <a:srgbClr val="60CAE4"/>
                </a:gs>
                <a:gs pos="28000">
                  <a:srgbClr val="003273"/>
                </a:gs>
                <a:gs pos="65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01" y="12261539"/>
              <a:ext cx="756084" cy="243081"/>
            </a:xfrm>
            <a:prstGeom prst="rect">
              <a:avLst/>
            </a:prstGeom>
          </p:spPr>
        </p:pic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234135"/>
              </p:ext>
            </p:extLst>
          </p:nvPr>
        </p:nvGraphicFramePr>
        <p:xfrm>
          <a:off x="755577" y="540147"/>
          <a:ext cx="5653185" cy="767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53185"/>
              </a:tblGrid>
              <a:tr h="767080">
                <a:tc>
                  <a:txBody>
                    <a:bodyPr/>
                    <a:lstStyle/>
                    <a:p>
                      <a:pPr marL="374650" marR="57213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</a:rPr>
                        <a:t>  </a:t>
                      </a:r>
                      <a:r>
                        <a:rPr lang="ka-GE" sz="1100" b="1" dirty="0" smtClean="0">
                          <a:solidFill>
                            <a:srgbClr val="FF0000"/>
                          </a:solidFill>
                          <a:effectLst/>
                        </a:rPr>
                        <a:t>დარწმუნდით,</a:t>
                      </a:r>
                      <a:r>
                        <a:rPr lang="ka-GE" sz="1100" b="1" baseline="0" dirty="0" smtClean="0">
                          <a:solidFill>
                            <a:srgbClr val="FF0000"/>
                          </a:solidFill>
                          <a:effectLst/>
                        </a:rPr>
                        <a:t> რომ </a:t>
                      </a:r>
                      <a:r>
                        <a:rPr lang="en-US" sz="1100" b="1" dirty="0" smtClean="0">
                          <a:solidFill>
                            <a:srgbClr val="FF0000"/>
                          </a:solidFill>
                          <a:effectLst/>
                        </a:rPr>
                        <a:t> VX675</a:t>
                      </a:r>
                      <a:r>
                        <a:rPr lang="ka-GE" sz="1100" b="1" dirty="0" smtClean="0">
                          <a:solidFill>
                            <a:srgbClr val="FF0000"/>
                          </a:solidFill>
                          <a:effectLst/>
                        </a:rPr>
                        <a:t> ელემენტი ბოლომდე დატენილია.</a:t>
                      </a:r>
                      <a:r>
                        <a:rPr lang="ka-GE" sz="1100" b="1" baseline="0" dirty="0" smtClean="0">
                          <a:solidFill>
                            <a:srgbClr val="FF0000"/>
                          </a:solidFill>
                          <a:effectLst/>
                        </a:rPr>
                        <a:t> ამისთვის დატოვეთ ტერმინალი </a:t>
                      </a:r>
                      <a:r>
                        <a:rPr lang="ka-GE" sz="11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USB კაბელით დენის წყაროსთან შეერთებული სანამ LED მაჩვენებელი აინთება.</a:t>
                      </a:r>
                      <a:endParaRPr lang="en-GB" sz="1600" b="1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8" name="Picture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569" y="580974"/>
            <a:ext cx="274637" cy="20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785" y="2603152"/>
            <a:ext cx="3298825" cy="1249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28" y="5819700"/>
            <a:ext cx="1836737" cy="1273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5" name="Picture 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540" y="9466138"/>
            <a:ext cx="1752600" cy="12271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131888" y="6715125"/>
            <a:ext cx="7200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98081" y="1435020"/>
            <a:ext cx="593624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altLang="en-US" sz="1400" b="1" i="0" u="sng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ქაღალდის</a:t>
            </a:r>
            <a:r>
              <a:rPr kumimoji="0" lang="ka-GE" altLang="en-US" sz="1400" b="1" i="0" u="sng" strike="noStrike" cap="none" normalizeH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a-GE" altLang="en-US" sz="1400" b="1" i="0" u="sng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შეცვლა</a:t>
            </a:r>
            <a:r>
              <a:rPr kumimoji="0" lang="en-US" altLang="en-US" sz="1400" b="1" i="0" u="sng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en-US" sz="1400" b="1" i="0" u="sng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-VX67</a:t>
            </a:r>
            <a:r>
              <a:rPr kumimoji="0" lang="en-US" altLang="en-US" sz="1600" b="1" i="0" u="sng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</a:t>
            </a:r>
            <a:endParaRPr kumimoji="0" lang="tr-TR" altLang="en-US" sz="1600" b="1" i="0" u="sng" strike="noStrike" cap="none" normalizeH="0" baseline="0" dirty="0" smtClean="0">
              <a:ln>
                <a:noFill/>
              </a:ln>
              <a:solidFill>
                <a:srgbClr val="1F497D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en-US" sz="1400" b="1" i="0" u="sng" strike="noStrike" cap="none" normalizeH="0" baseline="0" dirty="0" smtClean="0">
              <a:ln>
                <a:noFill/>
              </a:ln>
              <a:solidFill>
                <a:srgbClr val="1F497D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ka-GE" altLang="en-US" sz="11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ახალი ხვეულას ჩასადებად</a:t>
            </a:r>
            <a:r>
              <a:rPr kumimoji="0" lang="ka-GE" altLang="en-US" sz="1100" b="1" i="0" u="none" strike="noStrike" cap="none" normalizeH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უნდა გაიხსნას ტერმინალის ზედა კორპუსის თავსახური</a:t>
            </a:r>
            <a:r>
              <a:rPr kumimoji="0" lang="ka-GE" altLang="en-US" sz="1200" b="1" i="0" u="none" strike="noStrike" cap="none" normalizeH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44066" y="8350545"/>
            <a:ext cx="6983384" cy="61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285750" indent="-285750" algn="just" eaLnBrk="0" hangingPunct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a-GE" sz="1200" b="1" dirty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მნიშვნელობა აქვს ქაღალდის </a:t>
            </a:r>
            <a:r>
              <a:rPr lang="ka-GE" sz="1200" b="1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ჩადების </a:t>
            </a:r>
            <a:r>
              <a:rPr lang="ka-GE" sz="1200" b="1" dirty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მიმართულებასაც-მისი ბოლო ქვემოდან(საქაღალდე ფოსოს ძირიდან) უნდა ამოყვეს ხვეულას.  </a:t>
            </a:r>
            <a:endParaRPr lang="ka-GE" sz="1200" b="1" dirty="0">
              <a:solidFill>
                <a:srgbClr val="1F497D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31888" y="11379200"/>
            <a:ext cx="72009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5027" y="4068539"/>
            <a:ext cx="67597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ka-GE" sz="1200" b="1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ამოიღეთ ქაღალდის ძველი ხვეულა პრინტერის უჯრიდან</a:t>
            </a:r>
          </a:p>
          <a:p>
            <a:pPr marL="285750" indent="-2857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ka-GE" sz="1200" b="1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ქაღალდის ახალი ხვეულა ჩადეთ ფოსოში ისე, რომ ქარალდის ყუა ამოშვერილი იყოს თავსახურსა და ეკრანს შორის არსებულ კბილანებიან ღარ</a:t>
            </a:r>
            <a:r>
              <a:rPr lang="ka-GE" sz="1200" b="1" dirty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ში. </a:t>
            </a:r>
            <a:r>
              <a:rPr lang="ka-GE" sz="1200" b="1" dirty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ხელით ფრთხილად დახურეთ თავსახური</a:t>
            </a:r>
            <a:r>
              <a:rPr lang="ka-GE" sz="1200" b="1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038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2241017"/>
            <a:ext cx="7200900" cy="263603"/>
            <a:chOff x="0" y="12241017"/>
            <a:chExt cx="7200900" cy="263603"/>
          </a:xfrm>
        </p:grpSpPr>
        <p:sp>
          <p:nvSpPr>
            <p:cNvPr id="7" name="Rectangle 6"/>
            <p:cNvSpPr/>
            <p:nvPr/>
          </p:nvSpPr>
          <p:spPr>
            <a:xfrm>
              <a:off x="0" y="12241017"/>
              <a:ext cx="7200900" cy="252458"/>
            </a:xfrm>
            <a:prstGeom prst="rect">
              <a:avLst/>
            </a:prstGeom>
            <a:gradFill flip="none" rotWithShape="1">
              <a:gsLst>
                <a:gs pos="87667">
                  <a:schemeClr val="bg1"/>
                </a:gs>
                <a:gs pos="39000">
                  <a:srgbClr val="6786AF"/>
                </a:gs>
                <a:gs pos="75000">
                  <a:schemeClr val="accent1">
                    <a:tint val="23500"/>
                    <a:satMod val="160000"/>
                  </a:schemeClr>
                </a:gs>
                <a:gs pos="0">
                  <a:srgbClr val="60CAE4"/>
                </a:gs>
                <a:gs pos="28000">
                  <a:srgbClr val="003273"/>
                </a:gs>
                <a:gs pos="65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01" y="12261539"/>
              <a:ext cx="756084" cy="243081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053695" y="324123"/>
            <a:ext cx="3090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u="sng" dirty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EMV </a:t>
            </a:r>
            <a:r>
              <a:rPr lang="en-US" b="1" u="sng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ka-GE" b="1" u="sng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ჩიპით</a:t>
            </a:r>
            <a:r>
              <a:rPr lang="en-US" b="1" u="sng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) </a:t>
            </a:r>
            <a:r>
              <a:rPr lang="ka-GE" b="1" u="sng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ტრანზაქციები</a:t>
            </a:r>
            <a:endParaRPr lang="en-GB" b="1" u="sng" dirty="0">
              <a:solidFill>
                <a:srgbClr val="1F497D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78" y="1188219"/>
            <a:ext cx="67610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ka-GE" sz="1400" b="1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პოს </a:t>
            </a:r>
            <a:r>
              <a:rPr lang="ka-GE" sz="1400" b="1" dirty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ტერმინალის </a:t>
            </a:r>
            <a:r>
              <a:rPr lang="ka-GE" sz="1400" b="1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წინა მხრიდან </a:t>
            </a:r>
            <a:r>
              <a:rPr lang="ka-GE" sz="1400" b="1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ჩიპით წინ შეაცურეთ  ჩიპური ბარათის  წამკითხველ ჭრილში.</a:t>
            </a:r>
            <a:endParaRPr lang="ka-GE" sz="1400" b="1" dirty="0" smtClean="0">
              <a:solidFill>
                <a:srgbClr val="1F497D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285750" lvl="0" indent="-2857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ka-GE" sz="1400" b="1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შეიყვანეთ  </a:t>
            </a:r>
            <a:r>
              <a:rPr lang="ka-GE" sz="1400" b="1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გადასახდელი თანხა </a:t>
            </a:r>
            <a:r>
              <a:rPr lang="ka-GE" sz="1400" b="1" dirty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და დააჭირეთ მწვანე ღილაკს</a:t>
            </a:r>
          </a:p>
          <a:p>
            <a:pPr marL="285750" indent="-2857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ka-GE" sz="1400" b="1" dirty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კლიენტმა უნდა აკრიფოს პინ კოდი</a:t>
            </a:r>
            <a:endParaRPr lang="tr-TR" sz="1400" b="1" dirty="0">
              <a:solidFill>
                <a:srgbClr val="1F497D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285750" indent="-2857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ka-GE" sz="1400" b="1" dirty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დააჭირეთ მწვანე ღილაკს</a:t>
            </a:r>
            <a:endParaRPr lang="tr-TR" sz="1400" b="1" dirty="0">
              <a:solidFill>
                <a:srgbClr val="1F497D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285750" lvl="0" indent="-2857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tr-TR" sz="1400" b="1" dirty="0">
              <a:solidFill>
                <a:srgbClr val="1F497D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3060427"/>
            <a:ext cx="1182688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7282730"/>
            <a:ext cx="5834062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26778" y="8190993"/>
            <a:ext cx="6761038" cy="707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ka-GE" sz="1400" b="1" dirty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პოს ტერმინალი ამობეჭდავს ჩეკის ორ ასლს, ერთი შეინახეთ თქვენ, მეორე გადაეცით მყიდველს</a:t>
            </a:r>
            <a:endParaRPr lang="tr-TR" sz="1400" b="1" dirty="0">
              <a:solidFill>
                <a:srgbClr val="1F497D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652184"/>
              </p:ext>
            </p:extLst>
          </p:nvPr>
        </p:nvGraphicFramePr>
        <p:xfrm>
          <a:off x="226778" y="10477251"/>
          <a:ext cx="6761038" cy="6775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61038"/>
              </a:tblGrid>
              <a:tr h="677545">
                <a:tc>
                  <a:txBody>
                    <a:bodyPr/>
                    <a:lstStyle/>
                    <a:p>
                      <a:pPr marR="572135" algn="ctr">
                        <a:spcAft>
                          <a:spcPts val="0"/>
                        </a:spcAft>
                      </a:pPr>
                      <a:r>
                        <a:rPr lang="ka-GE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ჩიპური ბარათით გადახდის შემთხვევაში აუცილებელია ქვითარზე კლიენტის ხელმოწერა</a:t>
                      </a:r>
                      <a:endParaRPr lang="en-GB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1" name="Picture 3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82" y="10621267"/>
            <a:ext cx="274637" cy="206375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58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2241017"/>
            <a:ext cx="7200900" cy="263603"/>
            <a:chOff x="0" y="12241017"/>
            <a:chExt cx="7200900" cy="263603"/>
          </a:xfrm>
        </p:grpSpPr>
        <p:sp>
          <p:nvSpPr>
            <p:cNvPr id="7" name="Rectangle 6"/>
            <p:cNvSpPr/>
            <p:nvPr/>
          </p:nvSpPr>
          <p:spPr>
            <a:xfrm>
              <a:off x="0" y="12241017"/>
              <a:ext cx="7200900" cy="252458"/>
            </a:xfrm>
            <a:prstGeom prst="rect">
              <a:avLst/>
            </a:prstGeom>
            <a:gradFill flip="none" rotWithShape="1">
              <a:gsLst>
                <a:gs pos="87667">
                  <a:schemeClr val="bg1"/>
                </a:gs>
                <a:gs pos="39000">
                  <a:srgbClr val="6786AF"/>
                </a:gs>
                <a:gs pos="75000">
                  <a:schemeClr val="accent1">
                    <a:tint val="23500"/>
                    <a:satMod val="160000"/>
                  </a:schemeClr>
                </a:gs>
                <a:gs pos="0">
                  <a:srgbClr val="60CAE4"/>
                </a:gs>
                <a:gs pos="28000">
                  <a:srgbClr val="003273"/>
                </a:gs>
                <a:gs pos="65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01" y="12261539"/>
              <a:ext cx="756084" cy="243081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742436" y="324123"/>
            <a:ext cx="5713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b="1" u="sng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მაგნიტური ველით განხორციელებული ტრანზაქცია</a:t>
            </a:r>
            <a:endParaRPr lang="en-GB" b="1" u="sng" dirty="0">
              <a:solidFill>
                <a:srgbClr val="1F497D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78" y="1188219"/>
            <a:ext cx="676103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ka-GE" sz="1400" b="1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ka-GE" sz="1400" b="1" dirty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ჩამოუსვით ბარათი მაგნიტური ველის გამოყენებით (პოს ტერმინალის მარჯვენა მხარეს)</a:t>
            </a:r>
            <a:endParaRPr lang="tr-TR" sz="1400" b="1" dirty="0">
              <a:solidFill>
                <a:srgbClr val="1F497D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285750" lvl="0" indent="-2857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ka-GE" sz="1400" b="1" dirty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შეიყვანეთ თანხა და დააჭირეთ მწვანე ღილაკს</a:t>
            </a:r>
            <a:endParaRPr lang="tr-TR" sz="1400" b="1" dirty="0">
              <a:solidFill>
                <a:srgbClr val="1F497D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285750" lvl="0" indent="-2857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ka-GE" sz="1400" b="1" dirty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კლიენტმა უნდა აკრიფოს პინ კოდი</a:t>
            </a:r>
            <a:endParaRPr lang="tr-TR" sz="1400" b="1" dirty="0">
              <a:solidFill>
                <a:srgbClr val="1F497D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285750" lvl="0" indent="-2857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ka-GE" sz="1400" b="1" dirty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დააჭირეთ მწვანე ღილაკს</a:t>
            </a:r>
            <a:endParaRPr lang="tr-TR" sz="1400" b="1" dirty="0">
              <a:solidFill>
                <a:srgbClr val="1F497D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285750" indent="-2857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tr-TR" sz="1400" b="1" dirty="0" smtClean="0">
              <a:solidFill>
                <a:srgbClr val="1F497D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285750" indent="-2857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tr-TR" sz="1400" b="1" dirty="0">
              <a:solidFill>
                <a:srgbClr val="1F497D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285750" indent="-2857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tr-TR" sz="1400" b="1" dirty="0" smtClean="0">
              <a:solidFill>
                <a:srgbClr val="1F497D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285750" indent="-2857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en-GB" sz="1400" b="1" dirty="0" smtClean="0">
              <a:solidFill>
                <a:srgbClr val="1F497D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285750" indent="-2857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tr-TR" sz="1400" b="1" dirty="0">
              <a:solidFill>
                <a:srgbClr val="1F497D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5400" y="5724723"/>
            <a:ext cx="6761038" cy="707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ka-GE" sz="1400" b="1" dirty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პოს ტერმინალი ამობეჭდავს ჩეკის ორ ასლს, ერთი შეინახეთ თქვენ, მეორე გადაეცით მყიდველს</a:t>
            </a:r>
            <a:endParaRPr lang="tr-TR" sz="1400" b="1" dirty="0">
              <a:solidFill>
                <a:srgbClr val="1F497D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432061"/>
              </p:ext>
            </p:extLst>
          </p:nvPr>
        </p:nvGraphicFramePr>
        <p:xfrm>
          <a:off x="226778" y="6703362"/>
          <a:ext cx="6761038" cy="6775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61038"/>
              </a:tblGrid>
              <a:tr h="677545">
                <a:tc>
                  <a:txBody>
                    <a:bodyPr/>
                    <a:lstStyle/>
                    <a:p>
                      <a:pPr marR="572135" algn="ctr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GB" sz="1400" b="1" baseline="0" dirty="0" smtClean="0">
                          <a:solidFill>
                            <a:srgbClr val="FF0000"/>
                          </a:solidFill>
                          <a:effectLst/>
                        </a:rPr>
                        <a:t>      </a:t>
                      </a:r>
                      <a:r>
                        <a:rPr lang="ka-GE" sz="1200" b="1" baseline="0" dirty="0" smtClean="0">
                          <a:solidFill>
                            <a:srgbClr val="FF0000"/>
                          </a:solidFill>
                          <a:effectLst/>
                        </a:rPr>
                        <a:t>მაგნიტურზოლიანი ბარათით გადახდის შემთხვევაში აუცილებელია ქვითარზე კლიენტის ხელმოწერა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1" name="Picture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8" y="6732835"/>
            <a:ext cx="274637" cy="206375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538" y="3123784"/>
            <a:ext cx="1980000" cy="17108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304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2241017"/>
            <a:ext cx="7200900" cy="263603"/>
            <a:chOff x="0" y="12241017"/>
            <a:chExt cx="7200900" cy="263603"/>
          </a:xfrm>
        </p:grpSpPr>
        <p:sp>
          <p:nvSpPr>
            <p:cNvPr id="7" name="Rectangle 6"/>
            <p:cNvSpPr/>
            <p:nvPr/>
          </p:nvSpPr>
          <p:spPr>
            <a:xfrm>
              <a:off x="0" y="12241017"/>
              <a:ext cx="7200900" cy="252458"/>
            </a:xfrm>
            <a:prstGeom prst="rect">
              <a:avLst/>
            </a:prstGeom>
            <a:gradFill flip="none" rotWithShape="1">
              <a:gsLst>
                <a:gs pos="87667">
                  <a:schemeClr val="bg1"/>
                </a:gs>
                <a:gs pos="39000">
                  <a:srgbClr val="6786AF"/>
                </a:gs>
                <a:gs pos="75000">
                  <a:schemeClr val="accent1">
                    <a:tint val="23500"/>
                    <a:satMod val="160000"/>
                  </a:schemeClr>
                </a:gs>
                <a:gs pos="0">
                  <a:srgbClr val="60CAE4"/>
                </a:gs>
                <a:gs pos="28000">
                  <a:srgbClr val="003273"/>
                </a:gs>
                <a:gs pos="65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01" y="12261539"/>
              <a:ext cx="756084" cy="243081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411660" y="440978"/>
            <a:ext cx="38876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a-GE" b="1" u="sng" dirty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უკონტაქტო საბარათე ტრანზაქცია:</a:t>
            </a:r>
            <a:endParaRPr lang="tr-TR" b="1" u="sng" dirty="0">
              <a:solidFill>
                <a:srgbClr val="1F497D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b="1" u="sng" dirty="0">
              <a:solidFill>
                <a:srgbClr val="1F497D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78" y="1188219"/>
            <a:ext cx="6761038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ka-GE" sz="1400" b="1" dirty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აკრიფეთ თანხა და დააჭირეთ მწვანე ღილაკს</a:t>
            </a:r>
            <a:endParaRPr lang="tr-TR" sz="1400" b="1" dirty="0">
              <a:solidFill>
                <a:srgbClr val="1F497D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285750" lvl="0" indent="-2857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ka-GE" sz="1400" b="1" dirty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ბარათი დაადეთ ტერმინალის ეკრანს</a:t>
            </a:r>
            <a:endParaRPr lang="tr-TR" sz="1400" b="1" dirty="0">
              <a:solidFill>
                <a:srgbClr val="1F497D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tr-TR" sz="1400" b="1" dirty="0">
              <a:solidFill>
                <a:srgbClr val="1F497D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285750" indent="-2857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tr-TR" sz="1400" b="1" dirty="0" smtClean="0">
              <a:solidFill>
                <a:srgbClr val="1F497D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285750" indent="-2857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tr-TR" sz="1400" b="1" dirty="0">
              <a:solidFill>
                <a:srgbClr val="1F497D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285750" indent="-2857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tr-TR" sz="1400" b="1" dirty="0" smtClean="0">
              <a:solidFill>
                <a:srgbClr val="1F497D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285750" indent="-2857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en-GB" sz="1400" b="1" dirty="0" smtClean="0">
              <a:solidFill>
                <a:srgbClr val="1F497D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285750" indent="-2857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tr-TR" sz="1400" b="1" dirty="0">
              <a:solidFill>
                <a:srgbClr val="1F497D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285750" lvl="0" indent="-2857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ka-GE" sz="1400" b="1" dirty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თუ, თანხა 40 ლარზე ნაკლებია - ტრანზაქცია განხორციელდება პინ კოდის </a:t>
            </a:r>
            <a:r>
              <a:rPr lang="ka-GE" sz="1400" b="1" dirty="0" smtClean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აკრეფის </a:t>
            </a:r>
            <a:r>
              <a:rPr lang="ka-GE" sz="1400" b="1" dirty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გარეშე</a:t>
            </a:r>
            <a:endParaRPr lang="tr-TR" sz="1400" b="1" dirty="0">
              <a:solidFill>
                <a:srgbClr val="1F497D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285750" lvl="0" indent="-2857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ka-GE" sz="1400" b="1" dirty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თუ, თანხა 40 ლარზე მეტია - კლიენტმა უნდა აკრიფოს პინ კოდი</a:t>
            </a:r>
            <a:endParaRPr lang="tr-TR" sz="1400" b="1" dirty="0">
              <a:solidFill>
                <a:srgbClr val="1F497D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1538" y="5848428"/>
            <a:ext cx="6761038" cy="102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ka-GE" sz="1400" b="1" dirty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პოს ტერმინალი ამობეჭდავს ჩეკის ორ ასლს, ერთი შეინახეთ თქვენ, მეორე გადაეცით მყიდველს</a:t>
            </a:r>
            <a:endParaRPr lang="tr-TR" sz="1400" b="1" dirty="0">
              <a:solidFill>
                <a:srgbClr val="1F497D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285750" lvl="0" indent="-2857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en-GB" sz="1400" b="1" dirty="0">
              <a:solidFill>
                <a:srgbClr val="1F497D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171" y="1980307"/>
            <a:ext cx="2086459" cy="17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508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2241017"/>
            <a:ext cx="7200900" cy="263603"/>
            <a:chOff x="0" y="12241017"/>
            <a:chExt cx="7200900" cy="263603"/>
          </a:xfrm>
        </p:grpSpPr>
        <p:sp>
          <p:nvSpPr>
            <p:cNvPr id="7" name="Rectangle 6"/>
            <p:cNvSpPr/>
            <p:nvPr/>
          </p:nvSpPr>
          <p:spPr>
            <a:xfrm>
              <a:off x="0" y="12241017"/>
              <a:ext cx="7200900" cy="252458"/>
            </a:xfrm>
            <a:prstGeom prst="rect">
              <a:avLst/>
            </a:prstGeom>
            <a:gradFill flip="none" rotWithShape="1">
              <a:gsLst>
                <a:gs pos="87667">
                  <a:schemeClr val="bg1"/>
                </a:gs>
                <a:gs pos="39000">
                  <a:srgbClr val="6786AF"/>
                </a:gs>
                <a:gs pos="75000">
                  <a:schemeClr val="accent1">
                    <a:tint val="23500"/>
                    <a:satMod val="160000"/>
                  </a:schemeClr>
                </a:gs>
                <a:gs pos="0">
                  <a:srgbClr val="60CAE4"/>
                </a:gs>
                <a:gs pos="28000">
                  <a:srgbClr val="003273"/>
                </a:gs>
                <a:gs pos="65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01" y="12261539"/>
              <a:ext cx="756084" cy="243081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111209" y="470954"/>
            <a:ext cx="6988922" cy="570434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lvl="0"/>
            <a:r>
              <a:rPr lang="ka-GE" sz="1600" b="1" u="sng" dirty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ტრანზაქციის გაუქმება/თანხის უკან დაბრუნება </a:t>
            </a:r>
            <a:r>
              <a:rPr lang="en-US" sz="1600" b="1" u="sng" dirty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(VOID):</a:t>
            </a:r>
            <a:endParaRPr lang="tr-TR" sz="1600" b="1" u="sng" dirty="0">
              <a:solidFill>
                <a:srgbClr val="1F497D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ka-GE" sz="1600" i="1" dirty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გთხოვთ გაითვალისწინეთ, რომ ამ ტრანზაქციის ჩატარება შესაძლებელია მხოლოდ გაყიდვის დღეს და მხოლოდ მყიდველის ბარათის საშუალებით </a:t>
            </a:r>
            <a:endParaRPr lang="tr-TR" sz="1600" i="1" dirty="0">
              <a:solidFill>
                <a:srgbClr val="1F497D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600" b="1" u="sng" dirty="0">
              <a:solidFill>
                <a:srgbClr val="1F497D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209" y="1041388"/>
            <a:ext cx="676103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 eaLnBrk="0" fontAlgn="base" hangingPunct="0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ka-GE" sz="1400" b="1" dirty="0">
                <a:solidFill>
                  <a:srgbClr val="1F497D"/>
                </a:solidFill>
                <a:ea typeface="Calibri" pitchFamily="34" charset="0"/>
                <a:cs typeface="Times New Roman" pitchFamily="18" charset="0"/>
              </a:rPr>
              <a:t>დააჭირეთ წითელ ღილაკს</a:t>
            </a:r>
            <a:endParaRPr lang="tr-TR" sz="1400" b="1" dirty="0">
              <a:solidFill>
                <a:srgbClr val="1F497D"/>
              </a:solidFill>
              <a:ea typeface="Calibri" pitchFamily="34" charset="0"/>
              <a:cs typeface="Times New Roman" pitchFamily="18" charset="0"/>
            </a:endParaRPr>
          </a:p>
          <a:p>
            <a:pPr marL="285750" lvl="0" indent="-285750" algn="just" eaLnBrk="0" fontAlgn="base" hangingPunct="0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ka-GE" sz="1400" b="1" dirty="0">
                <a:solidFill>
                  <a:srgbClr val="1F497D"/>
                </a:solidFill>
                <a:ea typeface="Calibri" pitchFamily="34" charset="0"/>
                <a:cs typeface="Times New Roman" pitchFamily="18" charset="0"/>
              </a:rPr>
              <a:t>აკრიფეთ მერჩანტის პაროლი - 1234 და დააჭირეთ მწვანე ღილაკს</a:t>
            </a:r>
            <a:endParaRPr lang="tr-TR" sz="1400" b="1" dirty="0">
              <a:solidFill>
                <a:srgbClr val="1F497D"/>
              </a:solidFill>
              <a:ea typeface="Calibri" pitchFamily="34" charset="0"/>
              <a:cs typeface="Times New Roman" pitchFamily="18" charset="0"/>
            </a:endParaRPr>
          </a:p>
          <a:p>
            <a:pPr marL="285750" lvl="0" indent="-285750" algn="just" eaLnBrk="0" fontAlgn="base" hangingPunct="0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ka-GE" sz="1400" b="1" dirty="0">
                <a:solidFill>
                  <a:srgbClr val="1F497D"/>
                </a:solidFill>
                <a:ea typeface="Calibri" pitchFamily="34" charset="0"/>
                <a:cs typeface="Times New Roman" pitchFamily="18" charset="0"/>
              </a:rPr>
              <a:t>აირჩიეთ ან შეიყვანეთ „რიგითობის ნომერი“ </a:t>
            </a:r>
            <a:r>
              <a:rPr lang="en-US" sz="1400" b="1" dirty="0">
                <a:solidFill>
                  <a:srgbClr val="1F497D"/>
                </a:solidFill>
                <a:ea typeface="Calibri" pitchFamily="34" charset="0"/>
                <a:cs typeface="Times New Roman" pitchFamily="18" charset="0"/>
              </a:rPr>
              <a:t>(</a:t>
            </a:r>
            <a:r>
              <a:rPr lang="ka-GE" sz="1400" b="1" dirty="0">
                <a:solidFill>
                  <a:srgbClr val="1F497D"/>
                </a:solidFill>
                <a:ea typeface="Calibri" pitchFamily="34" charset="0"/>
                <a:cs typeface="Times New Roman" pitchFamily="18" charset="0"/>
              </a:rPr>
              <a:t>იხილეთ </a:t>
            </a:r>
            <a:r>
              <a:rPr lang="en-US" sz="1400" b="1" dirty="0">
                <a:solidFill>
                  <a:srgbClr val="1F497D"/>
                </a:solidFill>
                <a:ea typeface="Calibri" pitchFamily="34" charset="0"/>
                <a:cs typeface="Times New Roman" pitchFamily="18" charset="0"/>
              </a:rPr>
              <a:t>“SEQUENCE NO” </a:t>
            </a:r>
            <a:r>
              <a:rPr lang="ka-GE" sz="1400" b="1" dirty="0">
                <a:solidFill>
                  <a:srgbClr val="1F497D"/>
                </a:solidFill>
                <a:ea typeface="Calibri" pitchFamily="34" charset="0"/>
                <a:cs typeface="Times New Roman" pitchFamily="18" charset="0"/>
              </a:rPr>
              <a:t>ჩეკზე, მაგ: თუ ჩეკზე მოცემულია ნომერი </a:t>
            </a:r>
            <a:r>
              <a:rPr lang="en-US" sz="1400" b="1" dirty="0">
                <a:solidFill>
                  <a:srgbClr val="1F497D"/>
                </a:solidFill>
                <a:ea typeface="Calibri" pitchFamily="34" charset="0"/>
                <a:cs typeface="Times New Roman" pitchFamily="18" charset="0"/>
              </a:rPr>
              <a:t>IA000007, </a:t>
            </a:r>
            <a:r>
              <a:rPr lang="ka-GE" sz="1400" b="1" dirty="0">
                <a:solidFill>
                  <a:srgbClr val="1F497D"/>
                </a:solidFill>
                <a:ea typeface="Calibri" pitchFamily="34" charset="0"/>
                <a:cs typeface="Times New Roman" pitchFamily="18" charset="0"/>
              </a:rPr>
              <a:t>რიგითი ნომერი იქნება 7)  და დააჭირეთ მწვანე ღილაკს</a:t>
            </a:r>
            <a:endParaRPr lang="tr-TR" sz="1400" b="1" dirty="0">
              <a:solidFill>
                <a:srgbClr val="1F497D"/>
              </a:solidFill>
              <a:ea typeface="Calibri" pitchFamily="34" charset="0"/>
              <a:cs typeface="Times New Roman" pitchFamily="18" charset="0"/>
            </a:endParaRPr>
          </a:p>
          <a:p>
            <a:pPr marL="285750" lvl="0" indent="-285750" algn="just" eaLnBrk="0" fontAlgn="base" hangingPunct="0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ka-GE" sz="1400" b="1" dirty="0">
                <a:solidFill>
                  <a:srgbClr val="1F497D"/>
                </a:solidFill>
                <a:ea typeface="Calibri" pitchFamily="34" charset="0"/>
                <a:cs typeface="Times New Roman" pitchFamily="18" charset="0"/>
              </a:rPr>
              <a:t>ჩამოუსვით ბარათი მაგნიტური ველის გამოყენებით (პოს ტერმინალის მარჯვენა მხარეს) ან გამოიყენეთ ბარათის ჩიპი (ტერმინალის წინა მხრიდან)</a:t>
            </a:r>
            <a:endParaRPr lang="tr-TR" sz="1400" b="1" dirty="0">
              <a:solidFill>
                <a:srgbClr val="1F497D"/>
              </a:solidFill>
              <a:ea typeface="Calibri" pitchFamily="34" charset="0"/>
              <a:cs typeface="Times New Roman" pitchFamily="18" charset="0"/>
            </a:endParaRPr>
          </a:p>
          <a:p>
            <a:pPr marL="285750" lvl="0" indent="-285750" algn="just" eaLnBrk="0" fontAlgn="base" hangingPunct="0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ka-GE" sz="1400" b="1" dirty="0">
                <a:solidFill>
                  <a:srgbClr val="1F497D"/>
                </a:solidFill>
                <a:ea typeface="Calibri" pitchFamily="34" charset="0"/>
                <a:cs typeface="Times New Roman" pitchFamily="18" charset="0"/>
              </a:rPr>
              <a:t>კლიენტმა უნდა აკრიფოს პინ კოდი</a:t>
            </a:r>
            <a:endParaRPr lang="tr-TR" sz="1400" b="1" dirty="0">
              <a:solidFill>
                <a:srgbClr val="1F497D"/>
              </a:solidFill>
              <a:ea typeface="Calibri" pitchFamily="34" charset="0"/>
              <a:cs typeface="Times New Roman" pitchFamily="18" charset="0"/>
            </a:endParaRPr>
          </a:p>
          <a:p>
            <a:pPr marL="285750" lvl="0" indent="-285750" algn="just" eaLnBrk="0" fontAlgn="base" hangingPunct="0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ka-GE" sz="1400" b="1" dirty="0">
                <a:solidFill>
                  <a:srgbClr val="1F497D"/>
                </a:solidFill>
                <a:ea typeface="Calibri" pitchFamily="34" charset="0"/>
                <a:cs typeface="Times New Roman" pitchFamily="18" charset="0"/>
              </a:rPr>
              <a:t>გადაამოწმეთ დასაბრუნებელი თანხა და დააჭირეთ მწვანე ღილაკს</a:t>
            </a:r>
            <a:endParaRPr lang="tr-TR" sz="1400" b="1" dirty="0">
              <a:solidFill>
                <a:srgbClr val="1F497D"/>
              </a:solidFill>
              <a:ea typeface="Calibri" pitchFamily="34" charset="0"/>
              <a:cs typeface="Times New Roman" pitchFamily="18" charset="0"/>
            </a:endParaRPr>
          </a:p>
          <a:p>
            <a:pPr marL="285750" indent="-285750" algn="just" eaLnBrk="0" fontAlgn="base" hangingPunct="0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ka-GE" sz="1400" b="1" dirty="0">
                <a:solidFill>
                  <a:srgbClr val="1F497D"/>
                </a:solidFill>
                <a:ea typeface="Calibri" pitchFamily="34" charset="0"/>
                <a:cs typeface="Times New Roman" pitchFamily="18" charset="0"/>
              </a:rPr>
              <a:t>პოს ტერმინალი ამობეჭდავს ჩეკის ორ ასლს , ერთი შეინახეთ თქვენ, მეორე გადაეცით მყიდველს</a:t>
            </a:r>
            <a:endParaRPr lang="tr-TR" sz="1400" b="1" dirty="0">
              <a:solidFill>
                <a:srgbClr val="1F497D"/>
              </a:solidFill>
              <a:ea typeface="Calibri" pitchFamily="34" charset="0"/>
              <a:cs typeface="Times New Roman" pitchFamily="18" charset="0"/>
            </a:endParaRPr>
          </a:p>
          <a:p>
            <a:pPr marL="285750" indent="-285750" algn="just" eaLnBrk="0" fontAlgn="base" hangingPunct="0">
              <a:spcAft>
                <a:spcPts val="200"/>
              </a:spcAft>
              <a:buFont typeface="Wingdings" panose="05000000000000000000" pitchFamily="2" charset="2"/>
              <a:buChar char="ü"/>
            </a:pPr>
            <a:endParaRPr lang="en-GB" sz="1400" b="1" dirty="0">
              <a:solidFill>
                <a:srgbClr val="1F497D"/>
              </a:solidFill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394575"/>
              </p:ext>
            </p:extLst>
          </p:nvPr>
        </p:nvGraphicFramePr>
        <p:xfrm>
          <a:off x="71500" y="3756119"/>
          <a:ext cx="7028631" cy="5272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28631"/>
              </a:tblGrid>
              <a:tr h="527288">
                <a:tc>
                  <a:txBody>
                    <a:bodyPr/>
                    <a:lstStyle/>
                    <a:p>
                      <a:pPr marR="572135" algn="ctr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GB" sz="1400" b="1" baseline="0" dirty="0" smtClean="0">
                          <a:solidFill>
                            <a:srgbClr val="FF0000"/>
                          </a:solidFill>
                          <a:effectLst/>
                        </a:rPr>
                        <a:t>   </a:t>
                      </a:r>
                      <a:r>
                        <a:rPr lang="ka-GE" sz="1400" b="1" baseline="0" dirty="0" smtClean="0">
                          <a:solidFill>
                            <a:srgbClr val="FF0000"/>
                          </a:solidFill>
                          <a:effectLst/>
                        </a:rPr>
                        <a:t>იმ შემთხვევაში თუსაბარათე გადახდა ხორციელდება მაგნიტური ველის საშუალებით </a:t>
                      </a:r>
                      <a:r>
                        <a:rPr lang="ka-GE" sz="1400" b="1" baseline="0" dirty="0" smtClean="0">
                          <a:solidFill>
                            <a:srgbClr val="FF0000"/>
                          </a:solidFill>
                          <a:effectLst/>
                        </a:rPr>
                        <a:t>პინკოდის </a:t>
                      </a:r>
                      <a:r>
                        <a:rPr lang="ka-GE" sz="1400" b="1" baseline="0" dirty="0" smtClean="0">
                          <a:solidFill>
                            <a:srgbClr val="FF0000"/>
                          </a:solidFill>
                          <a:effectLst/>
                        </a:rPr>
                        <a:t>გარეშე, საჭიროა </a:t>
                      </a:r>
                      <a:r>
                        <a:rPr lang="ka-GE" sz="1400" b="1" baseline="0" dirty="0" smtClean="0">
                          <a:solidFill>
                            <a:srgbClr val="FF0000"/>
                          </a:solidFill>
                          <a:effectLst/>
                        </a:rPr>
                        <a:t>ქვითარზე </a:t>
                      </a:r>
                      <a:r>
                        <a:rPr lang="ka-GE" sz="1400" b="1" baseline="0" dirty="0" smtClean="0">
                          <a:solidFill>
                            <a:srgbClr val="FF0000"/>
                          </a:solidFill>
                          <a:effectLst/>
                        </a:rPr>
                        <a:t>კლიენტის ხელმოწერა</a:t>
                      </a:r>
                      <a:endParaRPr lang="en-GB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105989" y="4527603"/>
            <a:ext cx="6988922" cy="570434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a-GE" sz="1600" b="1" u="sng" dirty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გააქტიურებული უკონტაქტო პარამეტრების განახლება </a:t>
            </a:r>
            <a:r>
              <a:rPr lang="ru-RU" sz="1600" b="1" u="sng" dirty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ka-GE" sz="1600" b="1" u="sng" dirty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საჭიროა ყოველ ჯერზე ტერმინალის ენის შეცვლის შემდეგ</a:t>
            </a:r>
            <a:r>
              <a:rPr lang="ru-RU" sz="1600" b="1" u="sng" dirty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  <a:r>
              <a:rPr lang="ka-GE" sz="1600" b="1" u="sng" dirty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  <a:endParaRPr lang="tr-TR" sz="1600" b="1" u="sng" dirty="0">
              <a:solidFill>
                <a:srgbClr val="1F497D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600" b="1" u="sng" dirty="0">
              <a:solidFill>
                <a:srgbClr val="1F497D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4121" y="5098037"/>
            <a:ext cx="6648126" cy="2210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 eaLnBrk="0" fontAlgn="base" hangingPunct="0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ka-GE" sz="1400" b="1" dirty="0">
                <a:solidFill>
                  <a:srgbClr val="1F497D"/>
                </a:solidFill>
                <a:ea typeface="Calibri" pitchFamily="34" charset="0"/>
                <a:cs typeface="Times New Roman" pitchFamily="18" charset="0"/>
              </a:rPr>
              <a:t>ერთდროულად დააჭირეთ წითელ და 9-იან ღილაკებს</a:t>
            </a:r>
            <a:endParaRPr lang="tr-TR" sz="1400" b="1" dirty="0">
              <a:solidFill>
                <a:srgbClr val="1F497D"/>
              </a:solidFill>
              <a:ea typeface="Calibri" pitchFamily="34" charset="0"/>
              <a:cs typeface="Times New Roman" pitchFamily="18" charset="0"/>
            </a:endParaRPr>
          </a:p>
          <a:p>
            <a:pPr marL="285750" lvl="0" indent="-285750" algn="just" eaLnBrk="0" fontAlgn="base" hangingPunct="0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ka-GE" sz="1400" b="1" dirty="0">
                <a:solidFill>
                  <a:srgbClr val="1F497D"/>
                </a:solidFill>
                <a:ea typeface="Calibri" pitchFamily="34" charset="0"/>
                <a:cs typeface="Times New Roman" pitchFamily="18" charset="0"/>
              </a:rPr>
              <a:t>აირჩიეთ „სერვისის მენიუ“ და დააჭირეთ მწვანე ღილაკს</a:t>
            </a:r>
            <a:endParaRPr lang="tr-TR" sz="1400" b="1" dirty="0">
              <a:solidFill>
                <a:srgbClr val="1F497D"/>
              </a:solidFill>
              <a:ea typeface="Calibri" pitchFamily="34" charset="0"/>
              <a:cs typeface="Times New Roman" pitchFamily="18" charset="0"/>
            </a:endParaRPr>
          </a:p>
          <a:p>
            <a:pPr marL="285750" lvl="0" indent="-285750" algn="just" eaLnBrk="0" fontAlgn="base" hangingPunct="0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ka-GE" sz="1400" b="1" dirty="0">
                <a:solidFill>
                  <a:srgbClr val="1F497D"/>
                </a:solidFill>
                <a:ea typeface="Calibri" pitchFamily="34" charset="0"/>
                <a:cs typeface="Times New Roman" pitchFamily="18" charset="0"/>
              </a:rPr>
              <a:t>აკრიფეთ პაროლი 23646 და დააჭირეთ მწვანე ღილაკს</a:t>
            </a:r>
            <a:endParaRPr lang="tr-TR" sz="1400" b="1" dirty="0">
              <a:solidFill>
                <a:srgbClr val="1F497D"/>
              </a:solidFill>
              <a:ea typeface="Calibri" pitchFamily="34" charset="0"/>
              <a:cs typeface="Times New Roman" pitchFamily="18" charset="0"/>
            </a:endParaRPr>
          </a:p>
          <a:p>
            <a:pPr marL="285750" lvl="0" indent="-285750" algn="just" eaLnBrk="0" fontAlgn="base" hangingPunct="0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ka-GE" sz="1400" b="1" dirty="0">
                <a:solidFill>
                  <a:srgbClr val="1F497D"/>
                </a:solidFill>
                <a:ea typeface="Calibri" pitchFamily="34" charset="0"/>
                <a:cs typeface="Times New Roman" pitchFamily="18" charset="0"/>
              </a:rPr>
              <a:t>აირჩიეთ „არაკონტაქტური პარამეტრები“ და დააჭირეთ მწვანე ღილაკს</a:t>
            </a:r>
            <a:endParaRPr lang="tr-TR" sz="1400" b="1" dirty="0">
              <a:solidFill>
                <a:srgbClr val="1F497D"/>
              </a:solidFill>
              <a:ea typeface="Calibri" pitchFamily="34" charset="0"/>
              <a:cs typeface="Times New Roman" pitchFamily="18" charset="0"/>
            </a:endParaRPr>
          </a:p>
          <a:p>
            <a:pPr marL="285750" lvl="0" indent="-285750" algn="just" eaLnBrk="0" fontAlgn="base" hangingPunct="0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ka-GE" sz="1400" b="1" dirty="0">
                <a:solidFill>
                  <a:srgbClr val="1F497D"/>
                </a:solidFill>
                <a:ea typeface="Calibri" pitchFamily="34" charset="0"/>
                <a:cs typeface="Times New Roman" pitchFamily="18" charset="0"/>
              </a:rPr>
              <a:t>აირჩიეთ  „დაყენება“ და დააჭირეთ მწვანე ღილაკს</a:t>
            </a:r>
            <a:endParaRPr lang="tr-TR" sz="1400" b="1" dirty="0">
              <a:solidFill>
                <a:srgbClr val="1F497D"/>
              </a:solidFill>
              <a:ea typeface="Calibri" pitchFamily="34" charset="0"/>
              <a:cs typeface="Times New Roman" pitchFamily="18" charset="0"/>
            </a:endParaRPr>
          </a:p>
          <a:p>
            <a:pPr marL="285750" lvl="0" indent="-285750" algn="just" eaLnBrk="0" fontAlgn="base" hangingPunct="0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ka-GE" sz="1400" b="1" dirty="0">
                <a:solidFill>
                  <a:srgbClr val="1F497D"/>
                </a:solidFill>
                <a:ea typeface="Calibri" pitchFamily="34" charset="0"/>
                <a:cs typeface="Times New Roman" pitchFamily="18" charset="0"/>
              </a:rPr>
              <a:t>აირჩიეთ  „აქტიური“ და დააჭირეთ მწვანე ღილაკს</a:t>
            </a:r>
            <a:endParaRPr lang="tr-TR" sz="1400" b="1" dirty="0">
              <a:solidFill>
                <a:srgbClr val="1F497D"/>
              </a:solidFill>
              <a:ea typeface="Calibri" pitchFamily="34" charset="0"/>
              <a:cs typeface="Times New Roman" pitchFamily="18" charset="0"/>
            </a:endParaRPr>
          </a:p>
          <a:p>
            <a:pPr marL="285750" lvl="0" indent="-285750" algn="just" eaLnBrk="0" fontAlgn="base" hangingPunct="0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ka-GE" sz="1400" b="1" dirty="0">
                <a:solidFill>
                  <a:srgbClr val="1F497D"/>
                </a:solidFill>
                <a:ea typeface="Calibri" pitchFamily="34" charset="0"/>
                <a:cs typeface="Times New Roman" pitchFamily="18" charset="0"/>
              </a:rPr>
              <a:t>ეკრანზე გამოჩნდება „</a:t>
            </a:r>
            <a:r>
              <a:rPr lang="en-US" sz="1400" b="1" dirty="0">
                <a:solidFill>
                  <a:srgbClr val="1F497D"/>
                </a:solidFill>
                <a:ea typeface="Calibri" pitchFamily="34" charset="0"/>
                <a:cs typeface="Times New Roman" pitchFamily="18" charset="0"/>
              </a:rPr>
              <a:t>PP1000DE</a:t>
            </a:r>
            <a:r>
              <a:rPr lang="ka-GE" sz="1400" b="1" dirty="0">
                <a:solidFill>
                  <a:srgbClr val="1F497D"/>
                </a:solidFill>
                <a:ea typeface="Calibri" pitchFamily="34" charset="0"/>
                <a:cs typeface="Times New Roman" pitchFamily="18" charset="0"/>
              </a:rPr>
              <a:t> „ და პარამეტრების დაყენება</a:t>
            </a:r>
            <a:endParaRPr lang="tr-TR" sz="1400" b="1" dirty="0">
              <a:solidFill>
                <a:srgbClr val="1F497D"/>
              </a:solidFill>
              <a:ea typeface="Calibri" pitchFamily="34" charset="0"/>
              <a:cs typeface="Times New Roman" pitchFamily="18" charset="0"/>
            </a:endParaRPr>
          </a:p>
          <a:p>
            <a:pPr marL="285750" lvl="0" indent="-285750" algn="just" eaLnBrk="0" fontAlgn="base" hangingPunct="0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ka-GE" sz="1400" b="1" dirty="0">
                <a:solidFill>
                  <a:srgbClr val="1F497D"/>
                </a:solidFill>
                <a:ea typeface="Calibri" pitchFamily="34" charset="0"/>
                <a:cs typeface="Times New Roman" pitchFamily="18" charset="0"/>
              </a:rPr>
              <a:t>როდესაც დასრულდება, წითელ ღილაკზე რამდენჯერმე დაჭერით დაბრუნდით მთავარ ეკრანზე</a:t>
            </a:r>
            <a:endParaRPr lang="tr-TR" sz="1400" b="1" dirty="0">
              <a:solidFill>
                <a:srgbClr val="1F497D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501" y="7308899"/>
            <a:ext cx="6988922" cy="570434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1600" b="1" u="sng" dirty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დღის დახურვა (ეს ოპერაცია სრულდება სამუშაო დღის ბოლოს):</a:t>
            </a:r>
            <a:endParaRPr lang="tr-TR" sz="1600" b="1" u="sng" dirty="0">
              <a:solidFill>
                <a:srgbClr val="1F497D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ka-GE" sz="1600" b="1" u="sng" dirty="0" smtClean="0">
              <a:solidFill>
                <a:srgbClr val="1F497D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6435" y="7663754"/>
            <a:ext cx="6761038" cy="1302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eaLnBrk="0" fontAlgn="base" hangingPunct="0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ka-GE" sz="1400" b="1" dirty="0">
                <a:solidFill>
                  <a:srgbClr val="1F497D"/>
                </a:solidFill>
                <a:ea typeface="Calibri" pitchFamily="34" charset="0"/>
                <a:cs typeface="Times New Roman" pitchFamily="18" charset="0"/>
              </a:rPr>
              <a:t>დააჭირეთ ჯოისტიკის ზედა ღილაკს</a:t>
            </a:r>
            <a:endParaRPr lang="tr-TR" sz="1400" b="1" dirty="0">
              <a:solidFill>
                <a:srgbClr val="1F497D"/>
              </a:solidFill>
              <a:ea typeface="Calibri" pitchFamily="34" charset="0"/>
              <a:cs typeface="Times New Roman" pitchFamily="18" charset="0"/>
            </a:endParaRPr>
          </a:p>
          <a:p>
            <a:pPr marL="285750" indent="-285750" algn="just" eaLnBrk="0" fontAlgn="base" hangingPunct="0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ka-GE" sz="1400" b="1" dirty="0">
                <a:solidFill>
                  <a:srgbClr val="1F497D"/>
                </a:solidFill>
                <a:ea typeface="Calibri" pitchFamily="34" charset="0"/>
                <a:cs typeface="Times New Roman" pitchFamily="18" charset="0"/>
              </a:rPr>
              <a:t>აირჩიეთ „</a:t>
            </a:r>
            <a:r>
              <a:rPr lang="en-US" sz="1400" b="1" dirty="0">
                <a:solidFill>
                  <a:srgbClr val="1F497D"/>
                </a:solidFill>
                <a:ea typeface="Calibri" pitchFamily="34" charset="0"/>
                <a:cs typeface="Times New Roman" pitchFamily="18" charset="0"/>
              </a:rPr>
              <a:t>EOD </a:t>
            </a:r>
            <a:r>
              <a:rPr lang="ka-GE" sz="1400" b="1" dirty="0">
                <a:solidFill>
                  <a:srgbClr val="1F497D"/>
                </a:solidFill>
                <a:ea typeface="Calibri" pitchFamily="34" charset="0"/>
                <a:cs typeface="Times New Roman" pitchFamily="18" charset="0"/>
              </a:rPr>
              <a:t>ჩამონათვალი“ და დააჭირეთ მწვანე ღილაკს</a:t>
            </a:r>
            <a:endParaRPr lang="tr-TR" sz="1400" b="1" dirty="0">
              <a:solidFill>
                <a:srgbClr val="1F497D"/>
              </a:solidFill>
              <a:ea typeface="Calibri" pitchFamily="34" charset="0"/>
              <a:cs typeface="Times New Roman" pitchFamily="18" charset="0"/>
            </a:endParaRPr>
          </a:p>
          <a:p>
            <a:pPr marL="285750" indent="-285750" algn="just" eaLnBrk="0" fontAlgn="base" hangingPunct="0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ka-GE" sz="1400" b="1" dirty="0">
                <a:solidFill>
                  <a:srgbClr val="1F497D"/>
                </a:solidFill>
                <a:ea typeface="Calibri" pitchFamily="34" charset="0"/>
                <a:cs typeface="Times New Roman" pitchFamily="18" charset="0"/>
              </a:rPr>
              <a:t>აირჩიეთ  „</a:t>
            </a:r>
            <a:r>
              <a:rPr lang="en-US" sz="1400" b="1" dirty="0">
                <a:solidFill>
                  <a:srgbClr val="1F497D"/>
                </a:solidFill>
                <a:ea typeface="Calibri" pitchFamily="34" charset="0"/>
                <a:cs typeface="Times New Roman" pitchFamily="18" charset="0"/>
              </a:rPr>
              <a:t>EOD MATCH</a:t>
            </a:r>
            <a:r>
              <a:rPr lang="ka-GE" sz="1400" b="1" dirty="0">
                <a:solidFill>
                  <a:srgbClr val="1F497D"/>
                </a:solidFill>
                <a:ea typeface="Calibri" pitchFamily="34" charset="0"/>
                <a:cs typeface="Times New Roman" pitchFamily="18" charset="0"/>
              </a:rPr>
              <a:t>“ და დააჭირეთ მწვანე ღილაკს</a:t>
            </a:r>
            <a:endParaRPr lang="tr-TR" sz="1400" b="1" dirty="0">
              <a:solidFill>
                <a:srgbClr val="1F497D"/>
              </a:solidFill>
              <a:ea typeface="Calibri" pitchFamily="34" charset="0"/>
              <a:cs typeface="Times New Roman" pitchFamily="18" charset="0"/>
            </a:endParaRPr>
          </a:p>
          <a:p>
            <a:pPr marL="285750" indent="-285750" algn="just" eaLnBrk="0" fontAlgn="base" hangingPunct="0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ka-GE" sz="1400" b="1" dirty="0">
                <a:solidFill>
                  <a:srgbClr val="1F497D"/>
                </a:solidFill>
                <a:ea typeface="Calibri" pitchFamily="34" charset="0"/>
                <a:cs typeface="Times New Roman" pitchFamily="18" charset="0"/>
              </a:rPr>
              <a:t>შეიყვანეთ სისტემის პაროლი „1234“ და </a:t>
            </a:r>
            <a:r>
              <a:rPr lang="ka-GE" sz="1400" b="1" dirty="0" smtClean="0">
                <a:solidFill>
                  <a:srgbClr val="1F497D"/>
                </a:solidFill>
                <a:ea typeface="Calibri" pitchFamily="34" charset="0"/>
                <a:cs typeface="Times New Roman" pitchFamily="18" charset="0"/>
              </a:rPr>
              <a:t>დააჭირეთ </a:t>
            </a:r>
            <a:r>
              <a:rPr lang="ka-GE" sz="1400" b="1" dirty="0">
                <a:solidFill>
                  <a:srgbClr val="1F497D"/>
                </a:solidFill>
                <a:ea typeface="Calibri" pitchFamily="34" charset="0"/>
                <a:cs typeface="Times New Roman" pitchFamily="18" charset="0"/>
              </a:rPr>
              <a:t>მწვანე ღილაკს</a:t>
            </a:r>
            <a:endParaRPr lang="tr-TR" sz="1400" b="1" dirty="0">
              <a:solidFill>
                <a:srgbClr val="1F497D"/>
              </a:solidFill>
              <a:ea typeface="Calibri" pitchFamily="34" charset="0"/>
              <a:cs typeface="Times New Roman" pitchFamily="18" charset="0"/>
            </a:endParaRPr>
          </a:p>
          <a:p>
            <a:pPr marL="285750" indent="-285750" algn="just" eaLnBrk="0" fontAlgn="base" hangingPunct="0">
              <a:spcAft>
                <a:spcPts val="200"/>
              </a:spcAft>
              <a:buFont typeface="Wingdings" panose="05000000000000000000" pitchFamily="2" charset="2"/>
              <a:buChar char="ü"/>
            </a:pPr>
            <a:endParaRPr lang="en-GB" sz="1600" b="1" u="sng" dirty="0">
              <a:solidFill>
                <a:srgbClr val="1F497D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720" y="8637869"/>
            <a:ext cx="6988922" cy="570434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1600" b="1" u="sng" dirty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მოამზადეთ ტრანზაქციების ანგარიში</a:t>
            </a:r>
            <a:endParaRPr lang="tr-TR" sz="1600" b="1" u="sng" dirty="0">
              <a:solidFill>
                <a:srgbClr val="1F497D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600" b="1" u="sng" dirty="0">
              <a:solidFill>
                <a:srgbClr val="1F497D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9862" y="9196406"/>
            <a:ext cx="6761038" cy="1272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eaLnBrk="0" fontAlgn="base" hangingPunct="0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ka-GE" sz="1400" b="1" dirty="0">
                <a:solidFill>
                  <a:srgbClr val="1F497D"/>
                </a:solidFill>
                <a:ea typeface="Calibri" pitchFamily="34" charset="0"/>
                <a:cs typeface="Times New Roman" pitchFamily="18" charset="0"/>
              </a:rPr>
              <a:t>დააჭირეთ ჯოისტიკის ზედა ღილაკს</a:t>
            </a:r>
            <a:endParaRPr lang="tr-TR" sz="1400" b="1" dirty="0">
              <a:solidFill>
                <a:srgbClr val="1F497D"/>
              </a:solidFill>
              <a:ea typeface="Calibri" pitchFamily="34" charset="0"/>
              <a:cs typeface="Times New Roman" pitchFamily="18" charset="0"/>
            </a:endParaRPr>
          </a:p>
          <a:p>
            <a:pPr marL="285750" indent="-285750" algn="just" eaLnBrk="0" fontAlgn="base" hangingPunct="0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ka-GE" sz="1400" b="1" dirty="0">
                <a:solidFill>
                  <a:srgbClr val="1F497D"/>
                </a:solidFill>
                <a:ea typeface="Calibri" pitchFamily="34" charset="0"/>
                <a:cs typeface="Times New Roman" pitchFamily="18" charset="0"/>
              </a:rPr>
              <a:t>აირჩიეთ „</a:t>
            </a:r>
            <a:r>
              <a:rPr lang="en-US" sz="1400" b="1" dirty="0">
                <a:solidFill>
                  <a:srgbClr val="1F497D"/>
                </a:solidFill>
                <a:ea typeface="Calibri" pitchFamily="34" charset="0"/>
                <a:cs typeface="Times New Roman" pitchFamily="18" charset="0"/>
              </a:rPr>
              <a:t>EOD </a:t>
            </a:r>
            <a:r>
              <a:rPr lang="ka-GE" sz="1400" b="1" dirty="0">
                <a:solidFill>
                  <a:srgbClr val="1F497D"/>
                </a:solidFill>
                <a:ea typeface="Calibri" pitchFamily="34" charset="0"/>
                <a:cs typeface="Times New Roman" pitchFamily="18" charset="0"/>
              </a:rPr>
              <a:t>ჩამონათვალი“ და დააჭირეთ მწვანე ღილაკს</a:t>
            </a:r>
            <a:endParaRPr lang="tr-TR" sz="1400" b="1" dirty="0">
              <a:solidFill>
                <a:srgbClr val="1F497D"/>
              </a:solidFill>
              <a:ea typeface="Calibri" pitchFamily="34" charset="0"/>
              <a:cs typeface="Times New Roman" pitchFamily="18" charset="0"/>
            </a:endParaRPr>
          </a:p>
          <a:p>
            <a:pPr marL="285750" indent="-285750" algn="just" eaLnBrk="0" fontAlgn="base" hangingPunct="0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ka-GE" sz="1400" b="1" dirty="0">
                <a:solidFill>
                  <a:srgbClr val="1F497D"/>
                </a:solidFill>
                <a:ea typeface="Calibri" pitchFamily="34" charset="0"/>
                <a:cs typeface="Times New Roman" pitchFamily="18" charset="0"/>
              </a:rPr>
              <a:t>აირჩიეთ  „2,3 ან 4“ და დააჭირეთ მწვანე ღილაკს</a:t>
            </a:r>
            <a:endParaRPr lang="tr-TR" sz="1400" b="1" dirty="0">
              <a:solidFill>
                <a:srgbClr val="1F497D"/>
              </a:solidFill>
              <a:ea typeface="Calibri" pitchFamily="34" charset="0"/>
              <a:cs typeface="Times New Roman" pitchFamily="18" charset="0"/>
            </a:endParaRPr>
          </a:p>
          <a:p>
            <a:pPr marL="285750" indent="-285750" algn="just" eaLnBrk="0" fontAlgn="base" hangingPunct="0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ka-GE" sz="1400" b="1" dirty="0">
                <a:solidFill>
                  <a:srgbClr val="1F497D"/>
                </a:solidFill>
                <a:ea typeface="Calibri" pitchFamily="34" charset="0"/>
                <a:cs typeface="Times New Roman" pitchFamily="18" charset="0"/>
              </a:rPr>
              <a:t>შეიყვანეთ სისტემის პაროლი „1234“ და ფააჭირეთ მწვანე ღილაკს</a:t>
            </a:r>
            <a:endParaRPr lang="tr-TR" sz="1400" b="1" dirty="0">
              <a:solidFill>
                <a:srgbClr val="1F497D"/>
              </a:solidFill>
              <a:ea typeface="Calibri" pitchFamily="34" charset="0"/>
              <a:cs typeface="Times New Roman" pitchFamily="18" charset="0"/>
            </a:endParaRPr>
          </a:p>
          <a:p>
            <a:pPr marL="285750" indent="-285750" algn="just" eaLnBrk="0" fontAlgn="base" hangingPunct="0">
              <a:spcAft>
                <a:spcPts val="200"/>
              </a:spcAft>
              <a:buFont typeface="Wingdings" panose="05000000000000000000" pitchFamily="2" charset="2"/>
              <a:buChar char="ü"/>
            </a:pPr>
            <a:endParaRPr lang="en-GB" sz="1400" b="1" dirty="0">
              <a:solidFill>
                <a:srgbClr val="1F497D"/>
              </a:solidFill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58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2241017"/>
            <a:ext cx="7200900" cy="263603"/>
            <a:chOff x="0" y="12241017"/>
            <a:chExt cx="7200900" cy="263603"/>
          </a:xfrm>
        </p:grpSpPr>
        <p:sp>
          <p:nvSpPr>
            <p:cNvPr id="7" name="Rectangle 6"/>
            <p:cNvSpPr/>
            <p:nvPr/>
          </p:nvSpPr>
          <p:spPr>
            <a:xfrm>
              <a:off x="0" y="12241017"/>
              <a:ext cx="7200900" cy="252458"/>
            </a:xfrm>
            <a:prstGeom prst="rect">
              <a:avLst/>
            </a:prstGeom>
            <a:gradFill flip="none" rotWithShape="1">
              <a:gsLst>
                <a:gs pos="87667">
                  <a:schemeClr val="bg1"/>
                </a:gs>
                <a:gs pos="39000">
                  <a:srgbClr val="6786AF"/>
                </a:gs>
                <a:gs pos="75000">
                  <a:schemeClr val="accent1">
                    <a:tint val="23500"/>
                    <a:satMod val="160000"/>
                  </a:schemeClr>
                </a:gs>
                <a:gs pos="0">
                  <a:srgbClr val="60CAE4"/>
                </a:gs>
                <a:gs pos="28000">
                  <a:srgbClr val="003273"/>
                </a:gs>
                <a:gs pos="65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01" y="12261539"/>
              <a:ext cx="756084" cy="243081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109440" y="229662"/>
            <a:ext cx="6988922" cy="570434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1600" b="1" u="sng" dirty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როგორ შევცვალოთ პოს-ტერმინალის ენა:</a:t>
            </a:r>
            <a:endParaRPr lang="tr-TR" sz="1600" b="1" u="sng" dirty="0">
              <a:solidFill>
                <a:srgbClr val="1F497D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600" b="1" u="sng" dirty="0">
              <a:solidFill>
                <a:srgbClr val="1F497D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338" y="598279"/>
            <a:ext cx="676103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 eaLnBrk="0" fontAlgn="base" hangingPunct="0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ka-GE" sz="1400" b="1" dirty="0">
                <a:solidFill>
                  <a:srgbClr val="1F497D"/>
                </a:solidFill>
                <a:ea typeface="Calibri" pitchFamily="34" charset="0"/>
                <a:cs typeface="Times New Roman" pitchFamily="18" charset="0"/>
              </a:rPr>
              <a:t>დააჭირეთ ჯოისტიკის ზედა ღილაკს</a:t>
            </a:r>
            <a:endParaRPr lang="tr-TR" sz="1400" b="1" dirty="0">
              <a:solidFill>
                <a:srgbClr val="1F497D"/>
              </a:solidFill>
              <a:ea typeface="Calibri" pitchFamily="34" charset="0"/>
              <a:cs typeface="Times New Roman" pitchFamily="18" charset="0"/>
            </a:endParaRPr>
          </a:p>
          <a:p>
            <a:pPr marL="285750" lvl="0" indent="-285750" algn="just" eaLnBrk="0" fontAlgn="base" hangingPunct="0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ka-GE" sz="1400" b="1" dirty="0">
                <a:solidFill>
                  <a:srgbClr val="1F497D"/>
                </a:solidFill>
                <a:ea typeface="Calibri" pitchFamily="34" charset="0"/>
                <a:cs typeface="Times New Roman" pitchFamily="18" charset="0"/>
              </a:rPr>
              <a:t>აირჩიეთ „სისტემის ჩამონათვალი“ დააჭირეთ მწვანე ღილაკს</a:t>
            </a:r>
            <a:endParaRPr lang="tr-TR" sz="1400" b="1" dirty="0">
              <a:solidFill>
                <a:srgbClr val="1F497D"/>
              </a:solidFill>
              <a:ea typeface="Calibri" pitchFamily="34" charset="0"/>
              <a:cs typeface="Times New Roman" pitchFamily="18" charset="0"/>
            </a:endParaRPr>
          </a:p>
          <a:p>
            <a:pPr marL="285750" lvl="0" indent="-285750" algn="just" eaLnBrk="0" fontAlgn="base" hangingPunct="0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ka-GE" sz="1400" b="1" dirty="0">
                <a:solidFill>
                  <a:srgbClr val="1F497D"/>
                </a:solidFill>
                <a:ea typeface="Calibri" pitchFamily="34" charset="0"/>
                <a:cs typeface="Times New Roman" pitchFamily="18" charset="0"/>
              </a:rPr>
              <a:t>შეიყვანეთ სისტემის პაროლი და დააჭირეთ მწვანე ღილაკს </a:t>
            </a:r>
            <a:endParaRPr lang="tr-TR" sz="1400" b="1" dirty="0">
              <a:solidFill>
                <a:srgbClr val="1F497D"/>
              </a:solidFill>
              <a:ea typeface="Calibri" pitchFamily="34" charset="0"/>
              <a:cs typeface="Times New Roman" pitchFamily="18" charset="0"/>
            </a:endParaRPr>
          </a:p>
          <a:p>
            <a:pPr marL="285750" indent="-285750" algn="just" eaLnBrk="0" fontAlgn="base" hangingPunct="0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ka-GE" sz="1400" b="1" dirty="0">
                <a:solidFill>
                  <a:srgbClr val="1F497D"/>
                </a:solidFill>
                <a:ea typeface="Calibri" pitchFamily="34" charset="0"/>
                <a:cs typeface="Times New Roman" pitchFamily="18" charset="0"/>
              </a:rPr>
              <a:t>პაროლი იცვლება ყოველდღიურად და შედგება 3 ციფრისგან, რომელიც გამოითვლება წლის დასაწყისიდან გავლილი დღეების რაოდენობით. მაგ: თუ დღევანდელი თარიღია 01.11.2017 - პაროლი იქნება 305</a:t>
            </a:r>
            <a:endParaRPr lang="tr-TR" sz="1400" b="1" dirty="0">
              <a:solidFill>
                <a:srgbClr val="1F497D"/>
              </a:solidFill>
              <a:ea typeface="Calibri" pitchFamily="34" charset="0"/>
              <a:cs typeface="Times New Roman" pitchFamily="18" charset="0"/>
            </a:endParaRPr>
          </a:p>
          <a:p>
            <a:pPr marL="285750" lvl="0" indent="-285750" algn="just" eaLnBrk="0" fontAlgn="base" hangingPunct="0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ka-GE" sz="1400" b="1" dirty="0">
                <a:solidFill>
                  <a:srgbClr val="1F497D"/>
                </a:solidFill>
                <a:ea typeface="Calibri" pitchFamily="34" charset="0"/>
                <a:cs typeface="Times New Roman" pitchFamily="18" charset="0"/>
              </a:rPr>
              <a:t>აირჩიეთ „ენა“ და დააჭირეთ მწვანე ღილაკს</a:t>
            </a:r>
            <a:endParaRPr lang="tr-TR" sz="1400" b="1" dirty="0">
              <a:solidFill>
                <a:srgbClr val="1F497D"/>
              </a:solidFill>
              <a:ea typeface="Calibri" pitchFamily="34" charset="0"/>
              <a:cs typeface="Times New Roman" pitchFamily="18" charset="0"/>
            </a:endParaRPr>
          </a:p>
          <a:p>
            <a:pPr marL="285750" lvl="0" indent="-285750" algn="just" eaLnBrk="0" fontAlgn="base" hangingPunct="0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ka-GE" sz="1400" b="1" dirty="0">
                <a:solidFill>
                  <a:srgbClr val="1F497D"/>
                </a:solidFill>
                <a:ea typeface="Calibri" pitchFamily="34" charset="0"/>
                <a:cs typeface="Times New Roman" pitchFamily="18" charset="0"/>
              </a:rPr>
              <a:t>აირჩიეთ სასურველი ენა და დააჭირეთ მწვანე ღილაკს</a:t>
            </a:r>
            <a:endParaRPr lang="tr-TR" sz="1400" b="1" dirty="0">
              <a:solidFill>
                <a:srgbClr val="1F497D"/>
              </a:solidFill>
              <a:ea typeface="Calibri" pitchFamily="34" charset="0"/>
              <a:cs typeface="Times New Roman" pitchFamily="18" charset="0"/>
            </a:endParaRPr>
          </a:p>
          <a:p>
            <a:pPr marL="285750" lvl="0" indent="-285750" algn="just" eaLnBrk="0" fontAlgn="base" hangingPunct="0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ka-GE" sz="1400" b="1" dirty="0">
                <a:solidFill>
                  <a:srgbClr val="1F497D"/>
                </a:solidFill>
                <a:ea typeface="Calibri" pitchFamily="34" charset="0"/>
                <a:cs typeface="Times New Roman" pitchFamily="18" charset="0"/>
              </a:rPr>
              <a:t>დაელოდეთ ტერმინალის ახლიდან ჩატვირთვას</a:t>
            </a:r>
            <a:endParaRPr lang="tr-TR" sz="1400" b="1" dirty="0">
              <a:solidFill>
                <a:srgbClr val="1F497D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501" y="2772395"/>
            <a:ext cx="6988922" cy="570434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1600" b="1" u="sng" dirty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პოს-ტერმინალის გადატვირთვა</a:t>
            </a:r>
            <a:r>
              <a:rPr lang="ka-GE" sz="1600" b="1" u="sng" dirty="0"/>
              <a:t>:</a:t>
            </a:r>
            <a:endParaRPr lang="tr-TR" sz="1600" dirty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600" b="1" u="sng" dirty="0">
              <a:solidFill>
                <a:srgbClr val="1F497D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2352" y="3132435"/>
            <a:ext cx="6761038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 eaLnBrk="0" fontAlgn="base" hangingPunct="0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ka-GE" sz="1400" b="1" dirty="0">
                <a:solidFill>
                  <a:srgbClr val="1F497D"/>
                </a:solidFill>
                <a:ea typeface="Calibri" pitchFamily="34" charset="0"/>
                <a:cs typeface="Times New Roman" pitchFamily="18" charset="0"/>
              </a:rPr>
              <a:t>ერთდროულად დააჭირეთ მწვანე და 7-იან ღილაკებს</a:t>
            </a:r>
            <a:endParaRPr lang="tr-TR" sz="1400" b="1" dirty="0">
              <a:solidFill>
                <a:srgbClr val="1F497D"/>
              </a:solidFill>
              <a:ea typeface="Calibri" pitchFamily="34" charset="0"/>
              <a:cs typeface="Times New Roman" pitchFamily="18" charset="0"/>
            </a:endParaRPr>
          </a:p>
          <a:p>
            <a:pPr marL="285750" lvl="0" indent="-285750" algn="just" eaLnBrk="0" fontAlgn="base" hangingPunct="0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ka-GE" sz="1400" b="1" dirty="0">
                <a:solidFill>
                  <a:srgbClr val="1F497D"/>
                </a:solidFill>
                <a:ea typeface="Calibri" pitchFamily="34" charset="0"/>
                <a:cs typeface="Times New Roman" pitchFamily="18" charset="0"/>
              </a:rPr>
              <a:t>აკრიფეთ პაროლი 12345 და დააჭირეთ მწვანე ღილაკს</a:t>
            </a:r>
            <a:endParaRPr lang="tr-TR" sz="1400" b="1" dirty="0">
              <a:solidFill>
                <a:srgbClr val="1F497D"/>
              </a:solidFill>
              <a:ea typeface="Calibri" pitchFamily="34" charset="0"/>
              <a:cs typeface="Times New Roman" pitchFamily="18" charset="0"/>
            </a:endParaRPr>
          </a:p>
          <a:p>
            <a:pPr marL="285750" lvl="0" indent="-285750" algn="just" eaLnBrk="0" fontAlgn="base" hangingPunct="0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ka-GE" sz="1400" b="1" dirty="0">
                <a:solidFill>
                  <a:srgbClr val="1F497D"/>
                </a:solidFill>
                <a:ea typeface="Calibri" pitchFamily="34" charset="0"/>
                <a:cs typeface="Times New Roman" pitchFamily="18" charset="0"/>
              </a:rPr>
              <a:t>აირჩიეთ „</a:t>
            </a:r>
            <a:r>
              <a:rPr lang="en-US" sz="1400" b="1" dirty="0">
                <a:solidFill>
                  <a:srgbClr val="1F497D"/>
                </a:solidFill>
                <a:ea typeface="Calibri" pitchFamily="34" charset="0"/>
                <a:cs typeface="Times New Roman" pitchFamily="18" charset="0"/>
              </a:rPr>
              <a:t>Restart</a:t>
            </a:r>
            <a:r>
              <a:rPr lang="ka-GE" sz="1400" b="1" dirty="0">
                <a:solidFill>
                  <a:srgbClr val="1F497D"/>
                </a:solidFill>
                <a:ea typeface="Calibri" pitchFamily="34" charset="0"/>
                <a:cs typeface="Times New Roman" pitchFamily="18" charset="0"/>
              </a:rPr>
              <a:t>“ და დააჭირეთ მწვანე ღილაკს</a:t>
            </a:r>
            <a:endParaRPr lang="tr-TR" sz="1400" b="1" dirty="0">
              <a:solidFill>
                <a:srgbClr val="1F497D"/>
              </a:solidFill>
              <a:ea typeface="Calibri" pitchFamily="34" charset="0"/>
              <a:cs typeface="Times New Roman" pitchFamily="18" charset="0"/>
            </a:endParaRPr>
          </a:p>
          <a:p>
            <a:pPr marL="285750" lvl="0" indent="-285750" algn="just" eaLnBrk="0" fontAlgn="base" hangingPunct="0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ka-GE" sz="1400" b="1" dirty="0">
                <a:solidFill>
                  <a:srgbClr val="1F497D"/>
                </a:solidFill>
                <a:ea typeface="Calibri" pitchFamily="34" charset="0"/>
                <a:cs typeface="Times New Roman" pitchFamily="18" charset="0"/>
              </a:rPr>
              <a:t>დაელოდეთ ტერმინალის ახლიდან ჩატვირთვას</a:t>
            </a:r>
            <a:endParaRPr lang="tr-TR" sz="1400" b="1" dirty="0">
              <a:solidFill>
                <a:srgbClr val="1F497D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6783" y="5004643"/>
            <a:ext cx="6988922" cy="570434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lvl="0" algn="ctr"/>
            <a:r>
              <a:rPr lang="ka-GE" sz="1600" b="1" u="sng" dirty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პარამეტრების განახლება</a:t>
            </a:r>
            <a:endParaRPr lang="tr-TR" sz="1600" b="1" u="sng" dirty="0">
              <a:solidFill>
                <a:srgbClr val="1F497D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2352" y="5557768"/>
            <a:ext cx="6761038" cy="1272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 eaLnBrk="0" fontAlgn="base" hangingPunct="0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ka-GE" sz="1400" b="1" dirty="0">
                <a:solidFill>
                  <a:srgbClr val="1F497D"/>
                </a:solidFill>
                <a:ea typeface="Calibri" pitchFamily="34" charset="0"/>
                <a:cs typeface="Times New Roman" pitchFamily="18" charset="0"/>
              </a:rPr>
              <a:t>დააჭირეთ ჯოისტიკის ზედა ღილაკს</a:t>
            </a:r>
            <a:endParaRPr lang="tr-TR" sz="1400" b="1" dirty="0">
              <a:solidFill>
                <a:srgbClr val="1F497D"/>
              </a:solidFill>
              <a:ea typeface="Calibri" pitchFamily="34" charset="0"/>
              <a:cs typeface="Times New Roman" pitchFamily="18" charset="0"/>
            </a:endParaRPr>
          </a:p>
          <a:p>
            <a:pPr marL="285750" lvl="0" indent="-285750" algn="just" eaLnBrk="0" fontAlgn="base" hangingPunct="0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ka-GE" sz="1400" b="1" dirty="0">
                <a:solidFill>
                  <a:srgbClr val="1F497D"/>
                </a:solidFill>
                <a:ea typeface="Calibri" pitchFamily="34" charset="0"/>
                <a:cs typeface="Times New Roman" pitchFamily="18" charset="0"/>
              </a:rPr>
              <a:t>აირჩიეთ „სხვა“ და დააჭირეთ მწვანე ღილაკს</a:t>
            </a:r>
            <a:endParaRPr lang="tr-TR" sz="1400" b="1" dirty="0">
              <a:solidFill>
                <a:srgbClr val="1F497D"/>
              </a:solidFill>
              <a:ea typeface="Calibri" pitchFamily="34" charset="0"/>
              <a:cs typeface="Times New Roman" pitchFamily="18" charset="0"/>
            </a:endParaRPr>
          </a:p>
          <a:p>
            <a:pPr marL="285750" lvl="0" indent="-285750" algn="just" eaLnBrk="0" fontAlgn="base" hangingPunct="0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ka-GE" sz="1400" b="1" dirty="0">
                <a:solidFill>
                  <a:srgbClr val="1F497D"/>
                </a:solidFill>
                <a:ea typeface="Calibri" pitchFamily="34" charset="0"/>
                <a:cs typeface="Times New Roman" pitchFamily="18" charset="0"/>
              </a:rPr>
              <a:t>აირჩიეთ „პარამეტრების განახლება“  დააჭირეთ მწვანე ღილაკს</a:t>
            </a:r>
            <a:endParaRPr lang="tr-TR" sz="1400" b="1" dirty="0">
              <a:solidFill>
                <a:srgbClr val="1F497D"/>
              </a:solidFill>
              <a:ea typeface="Calibri" pitchFamily="34" charset="0"/>
              <a:cs typeface="Times New Roman" pitchFamily="18" charset="0"/>
            </a:endParaRPr>
          </a:p>
          <a:p>
            <a:pPr marL="285750" lvl="0" indent="-285750" algn="just" eaLnBrk="0" fontAlgn="base" hangingPunct="0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ka-GE" sz="1400" b="1" dirty="0">
                <a:solidFill>
                  <a:srgbClr val="1F497D"/>
                </a:solidFill>
                <a:ea typeface="Calibri" pitchFamily="34" charset="0"/>
                <a:cs typeface="Times New Roman" pitchFamily="18" charset="0"/>
              </a:rPr>
              <a:t>პოს-ტერმინალის პარამეტრების განახლებულია</a:t>
            </a:r>
            <a:endParaRPr lang="tr-TR" sz="1400" b="1" dirty="0">
              <a:solidFill>
                <a:srgbClr val="1F497D"/>
              </a:solidFill>
              <a:ea typeface="Calibri" pitchFamily="34" charset="0"/>
              <a:cs typeface="Times New Roman" pitchFamily="18" charset="0"/>
            </a:endParaRPr>
          </a:p>
          <a:p>
            <a:pPr marL="285750" indent="-285750" algn="just" eaLnBrk="0" fontAlgn="base" hangingPunct="0">
              <a:spcAft>
                <a:spcPts val="200"/>
              </a:spcAft>
              <a:buFont typeface="Wingdings" panose="05000000000000000000" pitchFamily="2" charset="2"/>
              <a:buChar char="ü"/>
            </a:pPr>
            <a:endParaRPr lang="en-GB" sz="1400" b="1" dirty="0">
              <a:solidFill>
                <a:srgbClr val="1F497D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9440" y="6732835"/>
            <a:ext cx="6988922" cy="570434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lvl="0" algn="ctr"/>
            <a:r>
              <a:rPr lang="ka-GE" sz="1600" b="1" u="sng" dirty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სიმ-ბარათის პრობლემა</a:t>
            </a:r>
            <a:r>
              <a:rPr lang="en-US" sz="1600" b="1" u="sng" dirty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(APN ERROR) 1005 ERROR</a:t>
            </a:r>
            <a:r>
              <a:rPr lang="ka-GE" sz="1600" b="1" u="sng" dirty="0"/>
              <a:t>:</a:t>
            </a:r>
            <a:endParaRPr lang="tr-TR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299385" y="7295066"/>
            <a:ext cx="6761038" cy="3580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eaLnBrk="0" fontAlgn="base" hangingPunct="0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ka-GE" sz="1400" b="1" dirty="0">
                <a:solidFill>
                  <a:srgbClr val="1F497D"/>
                </a:solidFill>
                <a:ea typeface="Calibri" pitchFamily="34" charset="0"/>
                <a:cs typeface="Times New Roman" pitchFamily="18" charset="0"/>
              </a:rPr>
              <a:t>ერთდროულად დააჭირეთ წითელ და 9-იან ღილაკებს</a:t>
            </a:r>
            <a:endParaRPr lang="tr-TR" sz="1400" b="1" dirty="0">
              <a:solidFill>
                <a:srgbClr val="1F497D"/>
              </a:solidFill>
              <a:ea typeface="Calibri" pitchFamily="34" charset="0"/>
              <a:cs typeface="Times New Roman" pitchFamily="18" charset="0"/>
            </a:endParaRPr>
          </a:p>
          <a:p>
            <a:pPr marL="285750" indent="-285750" algn="just" eaLnBrk="0" fontAlgn="base" hangingPunct="0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ka-GE" sz="1400" b="1" dirty="0">
                <a:solidFill>
                  <a:srgbClr val="1F497D"/>
                </a:solidFill>
                <a:ea typeface="Calibri" pitchFamily="34" charset="0"/>
                <a:cs typeface="Times New Roman" pitchFamily="18" charset="0"/>
              </a:rPr>
              <a:t>აირჩიეთ „სერვისის მენიუ“ და დააჭირეთ მწვანე რილაკს</a:t>
            </a:r>
            <a:endParaRPr lang="tr-TR" sz="1400" b="1" dirty="0">
              <a:solidFill>
                <a:srgbClr val="1F497D"/>
              </a:solidFill>
              <a:ea typeface="Calibri" pitchFamily="34" charset="0"/>
              <a:cs typeface="Times New Roman" pitchFamily="18" charset="0"/>
            </a:endParaRPr>
          </a:p>
          <a:p>
            <a:pPr marL="285750" indent="-285750" algn="just" eaLnBrk="0" fontAlgn="base" hangingPunct="0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ka-GE" sz="1400" b="1" dirty="0">
                <a:solidFill>
                  <a:srgbClr val="1F497D"/>
                </a:solidFill>
                <a:ea typeface="Calibri" pitchFamily="34" charset="0"/>
                <a:cs typeface="Times New Roman" pitchFamily="18" charset="0"/>
              </a:rPr>
              <a:t>აკრიფეთ პაროლი 23646 და დააჭირეთ მწვანე ღილაკს</a:t>
            </a:r>
            <a:endParaRPr lang="tr-TR" sz="1400" b="1" dirty="0">
              <a:solidFill>
                <a:srgbClr val="1F497D"/>
              </a:solidFill>
              <a:ea typeface="Calibri" pitchFamily="34" charset="0"/>
              <a:cs typeface="Times New Roman" pitchFamily="18" charset="0"/>
            </a:endParaRPr>
          </a:p>
          <a:p>
            <a:pPr marL="285750" indent="-285750" algn="just" eaLnBrk="0" fontAlgn="base" hangingPunct="0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ka-GE" sz="1400" b="1" dirty="0">
                <a:solidFill>
                  <a:srgbClr val="1F497D"/>
                </a:solidFill>
                <a:ea typeface="Calibri" pitchFamily="34" charset="0"/>
                <a:cs typeface="Times New Roman" pitchFamily="18" charset="0"/>
              </a:rPr>
              <a:t>აირჩიეთ „ზოგადი პარამეტრები“ და დააჭირეთ მწვანე ღილაკს</a:t>
            </a:r>
            <a:endParaRPr lang="tr-TR" sz="1400" b="1" dirty="0">
              <a:solidFill>
                <a:srgbClr val="1F497D"/>
              </a:solidFill>
              <a:ea typeface="Calibri" pitchFamily="34" charset="0"/>
              <a:cs typeface="Times New Roman" pitchFamily="18" charset="0"/>
            </a:endParaRPr>
          </a:p>
          <a:p>
            <a:pPr marL="285750" indent="-285750" algn="just" eaLnBrk="0" fontAlgn="base" hangingPunct="0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ka-GE" sz="1400" b="1" dirty="0">
                <a:solidFill>
                  <a:srgbClr val="1F497D"/>
                </a:solidFill>
                <a:ea typeface="Calibri" pitchFamily="34" charset="0"/>
                <a:cs typeface="Times New Roman" pitchFamily="18" charset="0"/>
              </a:rPr>
              <a:t>აირჩიეთ „</a:t>
            </a:r>
            <a:r>
              <a:rPr lang="en-US" sz="1400" b="1" dirty="0">
                <a:solidFill>
                  <a:srgbClr val="1F497D"/>
                </a:solidFill>
                <a:ea typeface="Calibri" pitchFamily="34" charset="0"/>
                <a:cs typeface="Times New Roman" pitchFamily="18" charset="0"/>
              </a:rPr>
              <a:t>GPRS” </a:t>
            </a:r>
            <a:r>
              <a:rPr lang="ka-GE" sz="1400" b="1" dirty="0">
                <a:solidFill>
                  <a:srgbClr val="1F497D"/>
                </a:solidFill>
                <a:ea typeface="Calibri" pitchFamily="34" charset="0"/>
                <a:cs typeface="Times New Roman" pitchFamily="18" charset="0"/>
              </a:rPr>
              <a:t>და დააჭირეთ მწვანე ღილაკს</a:t>
            </a:r>
            <a:endParaRPr lang="tr-TR" sz="1400" b="1" dirty="0">
              <a:solidFill>
                <a:srgbClr val="1F497D"/>
              </a:solidFill>
              <a:ea typeface="Calibri" pitchFamily="34" charset="0"/>
              <a:cs typeface="Times New Roman" pitchFamily="18" charset="0"/>
            </a:endParaRPr>
          </a:p>
          <a:p>
            <a:pPr marL="285750" indent="-285750" algn="just" eaLnBrk="0" fontAlgn="base" hangingPunct="0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ka-GE" sz="1400" b="1" dirty="0">
                <a:solidFill>
                  <a:srgbClr val="1F497D"/>
                </a:solidFill>
                <a:ea typeface="Calibri" pitchFamily="34" charset="0"/>
                <a:cs typeface="Times New Roman" pitchFamily="18" charset="0"/>
              </a:rPr>
              <a:t>აირჩიეთ „</a:t>
            </a:r>
            <a:r>
              <a:rPr lang="en-US" sz="1400" b="1" dirty="0">
                <a:solidFill>
                  <a:srgbClr val="1F497D"/>
                </a:solidFill>
                <a:ea typeface="Calibri" pitchFamily="34" charset="0"/>
                <a:cs typeface="Times New Roman" pitchFamily="18" charset="0"/>
              </a:rPr>
              <a:t>APN” </a:t>
            </a:r>
            <a:r>
              <a:rPr lang="ka-GE" sz="1400" b="1" dirty="0">
                <a:solidFill>
                  <a:srgbClr val="1F497D"/>
                </a:solidFill>
                <a:ea typeface="Calibri" pitchFamily="34" charset="0"/>
                <a:cs typeface="Times New Roman" pitchFamily="18" charset="0"/>
              </a:rPr>
              <a:t>და დააჭირეთ მწვანე ღილაკს</a:t>
            </a:r>
            <a:endParaRPr lang="tr-TR" sz="1400" b="1" dirty="0">
              <a:solidFill>
                <a:srgbClr val="1F497D"/>
              </a:solidFill>
              <a:ea typeface="Calibri" pitchFamily="34" charset="0"/>
              <a:cs typeface="Times New Roman" pitchFamily="18" charset="0"/>
            </a:endParaRPr>
          </a:p>
          <a:p>
            <a:pPr marL="285750" indent="-285750" algn="just" eaLnBrk="0" fontAlgn="base" hangingPunct="0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ka-GE" sz="1400" b="1" dirty="0">
                <a:solidFill>
                  <a:srgbClr val="1F497D"/>
                </a:solidFill>
                <a:ea typeface="Calibri" pitchFamily="34" charset="0"/>
                <a:cs typeface="Times New Roman" pitchFamily="18" charset="0"/>
              </a:rPr>
              <a:t>ეკრანზე გამოჩნდება წარწერა „შეიყვანეთ </a:t>
            </a:r>
            <a:r>
              <a:rPr lang="en-US" sz="1400" b="1" dirty="0">
                <a:solidFill>
                  <a:srgbClr val="1F497D"/>
                </a:solidFill>
                <a:ea typeface="Calibri" pitchFamily="34" charset="0"/>
                <a:cs typeface="Times New Roman" pitchFamily="18" charset="0"/>
              </a:rPr>
              <a:t>APN”</a:t>
            </a:r>
            <a:r>
              <a:rPr lang="ka-GE" sz="1400" b="1" dirty="0">
                <a:solidFill>
                  <a:srgbClr val="1F497D"/>
                </a:solidFill>
                <a:ea typeface="Calibri" pitchFamily="34" charset="0"/>
                <a:cs typeface="Times New Roman" pitchFamily="18" charset="0"/>
              </a:rPr>
              <a:t>, ჯოისტიკის შუა ღილაკზე დაჭერით აირჩიეთ (</a:t>
            </a:r>
            <a:r>
              <a:rPr lang="en-US" sz="1400" b="1" dirty="0">
                <a:solidFill>
                  <a:srgbClr val="1F497D"/>
                </a:solidFill>
                <a:ea typeface="Calibri" pitchFamily="34" charset="0"/>
                <a:cs typeface="Times New Roman" pitchFamily="18" charset="0"/>
              </a:rPr>
              <a:t>a) </a:t>
            </a:r>
            <a:r>
              <a:rPr lang="ka-GE" sz="1400" b="1" dirty="0">
                <a:solidFill>
                  <a:srgbClr val="1F497D"/>
                </a:solidFill>
                <a:ea typeface="Calibri" pitchFamily="34" charset="0"/>
                <a:cs typeface="Times New Roman" pitchFamily="18" charset="0"/>
              </a:rPr>
              <a:t>და აკრიფეთ </a:t>
            </a:r>
            <a:r>
              <a:rPr lang="en-US" sz="1400" b="1" dirty="0">
                <a:solidFill>
                  <a:srgbClr val="1F497D"/>
                </a:solidFill>
                <a:ea typeface="Calibri" pitchFamily="34" charset="0"/>
                <a:cs typeface="Times New Roman" pitchFamily="18" charset="0"/>
              </a:rPr>
              <a:t>“ </a:t>
            </a:r>
            <a:r>
              <a:rPr lang="en-US" sz="1400" b="1" dirty="0" err="1">
                <a:solidFill>
                  <a:srgbClr val="1F497D"/>
                </a:solidFill>
                <a:ea typeface="Calibri" pitchFamily="34" charset="0"/>
                <a:cs typeface="Times New Roman" pitchFamily="18" charset="0"/>
              </a:rPr>
              <a:t>isbank</a:t>
            </a:r>
            <a:r>
              <a:rPr lang="en-US" sz="1400" b="1" dirty="0">
                <a:solidFill>
                  <a:srgbClr val="1F497D"/>
                </a:solidFill>
                <a:ea typeface="Calibri" pitchFamily="34" charset="0"/>
                <a:cs typeface="Times New Roman" pitchFamily="18" charset="0"/>
              </a:rPr>
              <a:t> ”</a:t>
            </a:r>
            <a:endParaRPr lang="tr-TR" sz="1400" b="1" dirty="0">
              <a:solidFill>
                <a:srgbClr val="1F497D"/>
              </a:solidFill>
              <a:ea typeface="Calibri" pitchFamily="34" charset="0"/>
              <a:cs typeface="Times New Roman" pitchFamily="18" charset="0"/>
            </a:endParaRPr>
          </a:p>
          <a:p>
            <a:pPr marL="285750" indent="-285750" algn="just" eaLnBrk="0" fontAlgn="base" hangingPunct="0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ka-GE" sz="1400" b="1" dirty="0">
                <a:solidFill>
                  <a:srgbClr val="1F497D"/>
                </a:solidFill>
                <a:ea typeface="Calibri" pitchFamily="34" charset="0"/>
                <a:cs typeface="Times New Roman" pitchFamily="18" charset="0"/>
              </a:rPr>
              <a:t>ეკრანზე გამოჩნდება წარწერა „შეიყვანეთ მომხმარებლის სახელი“ ჯოისტიკის შუა ღილაკზე დაჭერით აირჩიეთ (</a:t>
            </a:r>
            <a:r>
              <a:rPr lang="en-US" sz="1400" b="1" dirty="0">
                <a:solidFill>
                  <a:srgbClr val="1F497D"/>
                </a:solidFill>
                <a:ea typeface="Calibri" pitchFamily="34" charset="0"/>
                <a:cs typeface="Times New Roman" pitchFamily="18" charset="0"/>
              </a:rPr>
              <a:t>a) </a:t>
            </a:r>
            <a:r>
              <a:rPr lang="ka-GE" sz="1400" b="1" dirty="0">
                <a:solidFill>
                  <a:srgbClr val="1F497D"/>
                </a:solidFill>
                <a:ea typeface="Calibri" pitchFamily="34" charset="0"/>
                <a:cs typeface="Times New Roman" pitchFamily="18" charset="0"/>
              </a:rPr>
              <a:t>და აკრიფეთ </a:t>
            </a:r>
            <a:r>
              <a:rPr lang="en-US" sz="1400" b="1" dirty="0">
                <a:solidFill>
                  <a:srgbClr val="1F497D"/>
                </a:solidFill>
                <a:ea typeface="Calibri" pitchFamily="34" charset="0"/>
                <a:cs typeface="Times New Roman" pitchFamily="18" charset="0"/>
              </a:rPr>
              <a:t>“ </a:t>
            </a:r>
            <a:r>
              <a:rPr lang="en-US" sz="1400" b="1" dirty="0" err="1">
                <a:solidFill>
                  <a:srgbClr val="1F497D"/>
                </a:solidFill>
                <a:ea typeface="Calibri" pitchFamily="34" charset="0"/>
                <a:cs typeface="Times New Roman" pitchFamily="18" charset="0"/>
              </a:rPr>
              <a:t>isbank</a:t>
            </a:r>
            <a:r>
              <a:rPr lang="tr-TR" sz="1400" b="1" dirty="0" err="1">
                <a:solidFill>
                  <a:srgbClr val="1F497D"/>
                </a:solidFill>
                <a:ea typeface="Calibri" pitchFamily="34" charset="0"/>
                <a:cs typeface="Times New Roman" pitchFamily="18" charset="0"/>
              </a:rPr>
              <a:t>gprs</a:t>
            </a:r>
            <a:r>
              <a:rPr lang="tr-TR" sz="1400" b="1" dirty="0">
                <a:solidFill>
                  <a:srgbClr val="1F497D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b="1" dirty="0">
                <a:solidFill>
                  <a:srgbClr val="1F497D"/>
                </a:solidFill>
                <a:ea typeface="Calibri" pitchFamily="34" charset="0"/>
                <a:cs typeface="Times New Roman" pitchFamily="18" charset="0"/>
              </a:rPr>
              <a:t>”</a:t>
            </a:r>
            <a:endParaRPr lang="tr-TR" sz="1400" b="1" dirty="0">
              <a:solidFill>
                <a:srgbClr val="1F497D"/>
              </a:solidFill>
              <a:ea typeface="Calibri" pitchFamily="34" charset="0"/>
              <a:cs typeface="Times New Roman" pitchFamily="18" charset="0"/>
            </a:endParaRPr>
          </a:p>
          <a:p>
            <a:pPr marL="285750" indent="-285750" algn="just" eaLnBrk="0" fontAlgn="base" hangingPunct="0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ka-GE" sz="1400" b="1" dirty="0">
                <a:solidFill>
                  <a:srgbClr val="1F497D"/>
                </a:solidFill>
                <a:ea typeface="Calibri" pitchFamily="34" charset="0"/>
                <a:cs typeface="Times New Roman" pitchFamily="18" charset="0"/>
              </a:rPr>
              <a:t>ეკრანზე გამოჩნდება წარწერა „შეიყვანეთ მომხმარებლის </a:t>
            </a:r>
            <a:r>
              <a:rPr lang="en-US" sz="1400" b="1" dirty="0">
                <a:solidFill>
                  <a:srgbClr val="1F497D"/>
                </a:solidFill>
                <a:ea typeface="Calibri" pitchFamily="34" charset="0"/>
                <a:cs typeface="Times New Roman" pitchFamily="18" charset="0"/>
              </a:rPr>
              <a:t>IP</a:t>
            </a:r>
            <a:r>
              <a:rPr lang="ka-GE" sz="1400" b="1" dirty="0">
                <a:solidFill>
                  <a:srgbClr val="1F497D"/>
                </a:solidFill>
                <a:ea typeface="Calibri" pitchFamily="34" charset="0"/>
                <a:cs typeface="Times New Roman" pitchFamily="18" charset="0"/>
              </a:rPr>
              <a:t>“</a:t>
            </a:r>
            <a:r>
              <a:rPr lang="tr-TR" sz="1400" b="1" dirty="0">
                <a:solidFill>
                  <a:srgbClr val="1F497D"/>
                </a:solidFill>
                <a:ea typeface="Calibri" pitchFamily="34" charset="0"/>
                <a:cs typeface="Times New Roman" pitchFamily="18" charset="0"/>
              </a:rPr>
              <a:t> - </a:t>
            </a:r>
            <a:r>
              <a:rPr lang="ka-GE" sz="1400" b="1" dirty="0">
                <a:solidFill>
                  <a:srgbClr val="1F497D"/>
                </a:solidFill>
                <a:ea typeface="Calibri" pitchFamily="34" charset="0"/>
                <a:cs typeface="Times New Roman" pitchFamily="18" charset="0"/>
              </a:rPr>
              <a:t>ჯოისტიკის შუა ღილაკზე დაჭერით მონაცვლეობით აირჩიეთ (</a:t>
            </a:r>
            <a:r>
              <a:rPr lang="en-US" sz="1400" b="1" dirty="0">
                <a:solidFill>
                  <a:srgbClr val="1F497D"/>
                </a:solidFill>
                <a:ea typeface="Calibri" pitchFamily="34" charset="0"/>
                <a:cs typeface="Times New Roman" pitchFamily="18" charset="0"/>
              </a:rPr>
              <a:t>a) </a:t>
            </a:r>
            <a:r>
              <a:rPr lang="ka-GE" sz="1400" b="1" dirty="0">
                <a:solidFill>
                  <a:srgbClr val="1F497D"/>
                </a:solidFill>
                <a:ea typeface="Calibri" pitchFamily="34" charset="0"/>
                <a:cs typeface="Times New Roman" pitchFamily="18" charset="0"/>
              </a:rPr>
              <a:t>და </a:t>
            </a:r>
            <a:r>
              <a:rPr lang="en-US" sz="1400" b="1" dirty="0">
                <a:solidFill>
                  <a:srgbClr val="1F497D"/>
                </a:solidFill>
                <a:ea typeface="Calibri" pitchFamily="34" charset="0"/>
                <a:cs typeface="Times New Roman" pitchFamily="18" charset="0"/>
              </a:rPr>
              <a:t>(N) </a:t>
            </a:r>
            <a:r>
              <a:rPr lang="ka-GE" sz="1400" b="1" dirty="0">
                <a:solidFill>
                  <a:srgbClr val="1F497D"/>
                </a:solidFill>
                <a:ea typeface="Calibri" pitchFamily="34" charset="0"/>
                <a:cs typeface="Times New Roman" pitchFamily="18" charset="0"/>
              </a:rPr>
              <a:t>და აკრიფეთ </a:t>
            </a:r>
            <a:r>
              <a:rPr lang="en-US" sz="1400" b="1" dirty="0">
                <a:solidFill>
                  <a:srgbClr val="1F497D"/>
                </a:solidFill>
                <a:ea typeface="Calibri" pitchFamily="34" charset="0"/>
                <a:cs typeface="Times New Roman" pitchFamily="18" charset="0"/>
              </a:rPr>
              <a:t>“ is19240826bank ”</a:t>
            </a:r>
            <a:endParaRPr lang="tr-TR" sz="1400" b="1" dirty="0">
              <a:solidFill>
                <a:srgbClr val="1F497D"/>
              </a:solidFill>
              <a:ea typeface="Calibri" pitchFamily="34" charset="0"/>
              <a:cs typeface="Times New Roman" pitchFamily="18" charset="0"/>
            </a:endParaRPr>
          </a:p>
          <a:p>
            <a:pPr marL="285750" indent="-285750" algn="just" eaLnBrk="0" fontAlgn="base" hangingPunct="0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ka-GE" sz="1400" b="1" dirty="0">
                <a:solidFill>
                  <a:srgbClr val="1F497D"/>
                </a:solidFill>
                <a:ea typeface="Calibri" pitchFamily="34" charset="0"/>
                <a:cs typeface="Times New Roman" pitchFamily="18" charset="0"/>
              </a:rPr>
              <a:t>დაელოდეთ ტერმინალის ახლიდან ჩატვირთვას</a:t>
            </a:r>
            <a:endParaRPr lang="tr-TR" sz="1400" b="1" dirty="0">
              <a:solidFill>
                <a:srgbClr val="1F497D"/>
              </a:solidFill>
              <a:ea typeface="Calibri" pitchFamily="34" charset="0"/>
              <a:cs typeface="Times New Roman" pitchFamily="18" charset="0"/>
            </a:endParaRPr>
          </a:p>
          <a:p>
            <a:pPr marL="285750" indent="-285750" algn="just" eaLnBrk="0" fontAlgn="base" hangingPunct="0">
              <a:spcAft>
                <a:spcPts val="200"/>
              </a:spcAft>
              <a:buFont typeface="Wingdings" panose="05000000000000000000" pitchFamily="2" charset="2"/>
              <a:buChar char="ü"/>
            </a:pPr>
            <a:endParaRPr lang="en-GB" sz="1400" b="1" dirty="0">
              <a:solidFill>
                <a:srgbClr val="1F497D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9842" y="10631805"/>
            <a:ext cx="5262029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spcAft>
                <a:spcPts val="200"/>
              </a:spcAft>
            </a:pPr>
            <a:r>
              <a:rPr lang="ka-GE" sz="1400" b="1" dirty="0">
                <a:solidFill>
                  <a:srgbClr val="1F497D"/>
                </a:solidFill>
                <a:ea typeface="Calibri" pitchFamily="34" charset="0"/>
                <a:cs typeface="Times New Roman" pitchFamily="18" charset="0"/>
              </a:rPr>
              <a:t>დახმარება:</a:t>
            </a:r>
            <a:endParaRPr lang="tr-TR" sz="1400" b="1" dirty="0">
              <a:solidFill>
                <a:srgbClr val="1F497D"/>
              </a:solidFill>
              <a:ea typeface="Calibri" pitchFamily="34" charset="0"/>
              <a:cs typeface="Times New Roman" pitchFamily="18" charset="0"/>
            </a:endParaRPr>
          </a:p>
          <a:p>
            <a:pPr marL="342900" lvl="0" indent="-342900" algn="just" eaLnBrk="0" fontAlgn="base" hangingPunct="0">
              <a:spcAft>
                <a:spcPts val="200"/>
              </a:spcAft>
              <a:buFont typeface="+mj-lt"/>
              <a:buAutoNum type="arabicPeriod"/>
            </a:pPr>
            <a:r>
              <a:rPr lang="ka-GE" sz="1400" b="1" dirty="0">
                <a:solidFill>
                  <a:srgbClr val="1F497D"/>
                </a:solidFill>
                <a:ea typeface="Calibri" pitchFamily="34" charset="0"/>
                <a:cs typeface="Times New Roman" pitchFamily="18" charset="0"/>
              </a:rPr>
              <a:t>ელ.ფოსტა: </a:t>
            </a:r>
            <a:r>
              <a:rPr lang="ka-GE" sz="1400" b="1" dirty="0">
                <a:solidFill>
                  <a:srgbClr val="1F497D"/>
                </a:solidFill>
                <a:ea typeface="Calibri" pitchFamily="34" charset="0"/>
                <a:cs typeface="Times New Roman" pitchFamily="18" charset="0"/>
                <a:hlinkClick r:id="rId3"/>
              </a:rPr>
              <a:t>isge.pos.support@isbank.ge</a:t>
            </a:r>
            <a:r>
              <a:rPr lang="ka-GE" sz="1400" b="1" dirty="0">
                <a:solidFill>
                  <a:srgbClr val="1F497D"/>
                </a:solidFill>
                <a:ea typeface="Calibri" pitchFamily="34" charset="0"/>
                <a:cs typeface="Times New Roman" pitchFamily="18" charset="0"/>
              </a:rPr>
              <a:t> (24/7)</a:t>
            </a:r>
            <a:endParaRPr lang="tr-TR" sz="1400" b="1" dirty="0">
              <a:solidFill>
                <a:srgbClr val="1F497D"/>
              </a:solidFill>
              <a:ea typeface="Calibri" pitchFamily="34" charset="0"/>
              <a:cs typeface="Times New Roman" pitchFamily="18" charset="0"/>
            </a:endParaRPr>
          </a:p>
          <a:p>
            <a:pPr marL="342900" lvl="0" indent="-342900" algn="just" eaLnBrk="0" fontAlgn="base" hangingPunct="0">
              <a:spcAft>
                <a:spcPts val="200"/>
              </a:spcAft>
              <a:buFont typeface="+mj-lt"/>
              <a:buAutoNum type="arabicPeriod"/>
            </a:pPr>
            <a:r>
              <a:rPr lang="ka-GE" sz="1400" b="1" dirty="0">
                <a:solidFill>
                  <a:srgbClr val="1F497D"/>
                </a:solidFill>
                <a:ea typeface="Calibri" pitchFamily="34" charset="0"/>
                <a:cs typeface="Times New Roman" pitchFamily="18" charset="0"/>
              </a:rPr>
              <a:t>ალი - 593 000 975 </a:t>
            </a:r>
            <a:endParaRPr lang="tr-TR" sz="1400" b="1" dirty="0">
              <a:solidFill>
                <a:srgbClr val="1F497D"/>
              </a:solidFill>
              <a:ea typeface="Calibri" pitchFamily="34" charset="0"/>
              <a:cs typeface="Times New Roman" pitchFamily="18" charset="0"/>
            </a:endParaRPr>
          </a:p>
          <a:p>
            <a:pPr marL="342900" lvl="0" indent="-342900" algn="just" eaLnBrk="0" fontAlgn="base" hangingPunct="0">
              <a:spcAft>
                <a:spcPts val="200"/>
              </a:spcAft>
              <a:buFont typeface="+mj-lt"/>
              <a:buAutoNum type="arabicPeriod"/>
            </a:pPr>
            <a:r>
              <a:rPr lang="ka-GE" sz="1400" b="1" dirty="0">
                <a:solidFill>
                  <a:srgbClr val="1F497D"/>
                </a:solidFill>
                <a:ea typeface="Calibri" pitchFamily="34" charset="0"/>
                <a:cs typeface="Times New Roman" pitchFamily="18" charset="0"/>
              </a:rPr>
              <a:t>ხვიჩა - 577 009 319 </a:t>
            </a:r>
            <a:endParaRPr lang="tr-TR" sz="1400" b="1" dirty="0">
              <a:solidFill>
                <a:srgbClr val="1F497D"/>
              </a:solidFill>
              <a:ea typeface="Calibri" pitchFamily="34" charset="0"/>
              <a:cs typeface="Times New Roman" pitchFamily="18" charset="0"/>
            </a:endParaRPr>
          </a:p>
          <a:p>
            <a:pPr marL="342900" lvl="0" indent="-342900" algn="just" eaLnBrk="0" fontAlgn="base" hangingPunct="0">
              <a:spcAft>
                <a:spcPts val="200"/>
              </a:spcAft>
              <a:buFont typeface="+mj-lt"/>
              <a:buAutoNum type="arabicPeriod"/>
            </a:pPr>
            <a:r>
              <a:rPr lang="ka-GE" sz="1400" b="1" dirty="0">
                <a:solidFill>
                  <a:srgbClr val="1F497D"/>
                </a:solidFill>
                <a:ea typeface="Calibri" pitchFamily="34" charset="0"/>
                <a:cs typeface="Times New Roman" pitchFamily="18" charset="0"/>
              </a:rPr>
              <a:t>დავით - 577 009 31</a:t>
            </a:r>
            <a:r>
              <a:rPr lang="tr-TR" sz="1400" b="1" dirty="0">
                <a:solidFill>
                  <a:srgbClr val="1F497D"/>
                </a:solidFill>
                <a:ea typeface="Calibri" pitchFamily="34" charset="0"/>
                <a:cs typeface="Times New Roman" pitchFamily="18" charset="0"/>
              </a:rPr>
              <a:t>4 </a:t>
            </a:r>
          </a:p>
          <a:p>
            <a:pPr marL="342900" lvl="0" indent="-342900" algn="just" eaLnBrk="0" fontAlgn="base" hangingPunct="0">
              <a:spcAft>
                <a:spcPts val="200"/>
              </a:spcAft>
              <a:buFont typeface="+mj-lt"/>
              <a:buAutoNum type="arabicPeriod"/>
            </a:pPr>
            <a:r>
              <a:rPr lang="ka-GE" sz="1400" b="1" dirty="0">
                <a:solidFill>
                  <a:srgbClr val="1F497D"/>
                </a:solidFill>
                <a:ea typeface="Calibri" pitchFamily="34" charset="0"/>
                <a:cs typeface="Times New Roman" pitchFamily="18" charset="0"/>
              </a:rPr>
              <a:t>საფირ მხარდაჭერა +90850 724 77 67 (24/7) მხოლოდ თურქულ ენაზე</a:t>
            </a:r>
            <a:endParaRPr lang="tr-TR" sz="1400" b="1" dirty="0">
              <a:solidFill>
                <a:srgbClr val="1F497D"/>
              </a:solidFill>
              <a:ea typeface="Calibri" pitchFamily="34" charset="0"/>
              <a:cs typeface="Times New Roman" pitchFamily="18" charset="0"/>
            </a:endParaRPr>
          </a:p>
          <a:p>
            <a:pPr algn="just" eaLnBrk="0" fontAlgn="base" hangingPunct="0">
              <a:spcAft>
                <a:spcPts val="200"/>
              </a:spcAft>
            </a:pPr>
            <a:endParaRPr lang="en-GB" sz="1400" b="1" dirty="0">
              <a:solidFill>
                <a:srgbClr val="1F497D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1983" y="10621267"/>
            <a:ext cx="5364806" cy="570434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600" b="1" u="sng" dirty="0">
              <a:solidFill>
                <a:schemeClr val="accent6">
                  <a:lumMod val="60000"/>
                  <a:lumOff val="4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58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</TotalTime>
  <Words>873</Words>
  <Application>Microsoft Office PowerPoint</Application>
  <PresentationFormat>Custom</PresentationFormat>
  <Paragraphs>117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პოს ტერმინალის VERIFONE VX 675 გამოყენების ინსტრუქცია   ტერმინალის ინტერფეისი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Turkiye Is Bankasi A.S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lilia.dzhabarly@isbank.ge</dc:creator>
  <cp:lastModifiedBy>Nana Jabnidze</cp:lastModifiedBy>
  <cp:revision>41</cp:revision>
  <dcterms:created xsi:type="dcterms:W3CDTF">2018-03-30T07:16:47Z</dcterms:created>
  <dcterms:modified xsi:type="dcterms:W3CDTF">2018-05-18T10:42:53Z</dcterms:modified>
</cp:coreProperties>
</file>